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4E99E3-82E7-4BA5-A5FA-953F98006FD9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</dgm:pt>
    <dgm:pt modelId="{96327C03-E6FF-467E-BC8F-B8B9EBE4295F}">
      <dgm:prSet phldrT="[텍스트]"/>
      <dgm:spPr/>
      <dgm:t>
        <a:bodyPr/>
        <a:lstStyle/>
        <a:p>
          <a:pPr latinLnBrk="1"/>
          <a:r>
            <a:rPr lang="ko-KR" altLang="en-US" dirty="0"/>
            <a:t>수강</a:t>
          </a:r>
          <a:endParaRPr lang="en-US" altLang="ko-KR" dirty="0"/>
        </a:p>
        <a:p>
          <a:pPr latinLnBrk="1"/>
          <a:r>
            <a:rPr lang="ko-KR" altLang="en-US" dirty="0"/>
            <a:t>신청</a:t>
          </a:r>
        </a:p>
      </dgm:t>
    </dgm:pt>
    <dgm:pt modelId="{BA0F01CE-F0DB-4F24-9C54-06976651AB7C}" type="parTrans" cxnId="{D5737D10-79D3-4229-A553-16F01C1502EC}">
      <dgm:prSet/>
      <dgm:spPr/>
      <dgm:t>
        <a:bodyPr/>
        <a:lstStyle/>
        <a:p>
          <a:pPr latinLnBrk="1"/>
          <a:endParaRPr lang="ko-KR" altLang="en-US"/>
        </a:p>
      </dgm:t>
    </dgm:pt>
    <dgm:pt modelId="{7611BC3D-6810-427C-9123-12C2714CD2C2}" type="sibTrans" cxnId="{D5737D10-79D3-4229-A553-16F01C1502EC}">
      <dgm:prSet/>
      <dgm:spPr/>
      <dgm:t>
        <a:bodyPr/>
        <a:lstStyle/>
        <a:p>
          <a:pPr latinLnBrk="1"/>
          <a:endParaRPr lang="ko-KR" altLang="en-US"/>
        </a:p>
      </dgm:t>
    </dgm:pt>
    <dgm:pt modelId="{76D83234-66DC-44F8-AE93-1EE6081DB23D}">
      <dgm:prSet phldrT="[텍스트]"/>
      <dgm:spPr/>
      <dgm:t>
        <a:bodyPr/>
        <a:lstStyle/>
        <a:p>
          <a:pPr latinLnBrk="1"/>
          <a:r>
            <a:rPr lang="ko-KR" altLang="en-US" dirty="0"/>
            <a:t>상해</a:t>
          </a:r>
          <a:br>
            <a:rPr lang="en-US" altLang="ko-KR" dirty="0"/>
          </a:br>
          <a:r>
            <a:rPr lang="ko-KR" altLang="en-US" dirty="0"/>
            <a:t>보험 </a:t>
          </a:r>
          <a:br>
            <a:rPr lang="en-US" altLang="ko-KR" dirty="0"/>
          </a:br>
          <a:r>
            <a:rPr lang="ko-KR" altLang="en-US" dirty="0"/>
            <a:t>가입</a:t>
          </a:r>
        </a:p>
      </dgm:t>
    </dgm:pt>
    <dgm:pt modelId="{005C1C02-0D00-4131-B514-D464FF23C526}" type="parTrans" cxnId="{E8E10584-F0DD-452B-BAEC-3820E9DE2655}">
      <dgm:prSet/>
      <dgm:spPr/>
      <dgm:t>
        <a:bodyPr/>
        <a:lstStyle/>
        <a:p>
          <a:pPr latinLnBrk="1"/>
          <a:endParaRPr lang="ko-KR" altLang="en-US"/>
        </a:p>
      </dgm:t>
    </dgm:pt>
    <dgm:pt modelId="{41FA0EB5-400F-4D1E-B2A1-BDE75987665B}" type="sibTrans" cxnId="{E8E10584-F0DD-452B-BAEC-3820E9DE2655}">
      <dgm:prSet/>
      <dgm:spPr/>
      <dgm:t>
        <a:bodyPr/>
        <a:lstStyle/>
        <a:p>
          <a:pPr latinLnBrk="1"/>
          <a:endParaRPr lang="ko-KR" altLang="en-US"/>
        </a:p>
      </dgm:t>
    </dgm:pt>
    <dgm:pt modelId="{ADC66978-0A7E-4E8D-AB31-2886E3B5A986}">
      <dgm:prSet phldrT="[텍스트]"/>
      <dgm:spPr/>
      <dgm:t>
        <a:bodyPr/>
        <a:lstStyle/>
        <a:p>
          <a:pPr latinLnBrk="1"/>
          <a:r>
            <a:rPr lang="ko-KR" altLang="en-US" dirty="0"/>
            <a:t>현장</a:t>
          </a:r>
          <a:br>
            <a:rPr lang="en-US" altLang="ko-KR" dirty="0"/>
          </a:br>
          <a:r>
            <a:rPr lang="ko-KR" altLang="en-US" dirty="0"/>
            <a:t>실습</a:t>
          </a:r>
          <a:br>
            <a:rPr lang="en-US" altLang="ko-KR" dirty="0"/>
          </a:br>
          <a:r>
            <a:rPr lang="ko-KR" altLang="en-US" dirty="0"/>
            <a:t>실시</a:t>
          </a:r>
        </a:p>
      </dgm:t>
    </dgm:pt>
    <dgm:pt modelId="{21F6060F-77BB-4F5E-85A2-C17B067D857C}" type="parTrans" cxnId="{F1E9E172-71F6-449B-8393-B977974C7533}">
      <dgm:prSet/>
      <dgm:spPr/>
      <dgm:t>
        <a:bodyPr/>
        <a:lstStyle/>
        <a:p>
          <a:pPr latinLnBrk="1"/>
          <a:endParaRPr lang="ko-KR" altLang="en-US"/>
        </a:p>
      </dgm:t>
    </dgm:pt>
    <dgm:pt modelId="{15CE86B8-E1DA-457C-BE32-46C2BEB74E5B}" type="sibTrans" cxnId="{F1E9E172-71F6-449B-8393-B977974C7533}">
      <dgm:prSet/>
      <dgm:spPr/>
      <dgm:t>
        <a:bodyPr/>
        <a:lstStyle/>
        <a:p>
          <a:pPr latinLnBrk="1"/>
          <a:endParaRPr lang="ko-KR" altLang="en-US"/>
        </a:p>
      </dgm:t>
    </dgm:pt>
    <dgm:pt modelId="{3A801699-D4C6-4356-B0F4-B44A635686FB}">
      <dgm:prSet phldrT="[텍스트]"/>
      <dgm:spPr/>
      <dgm:t>
        <a:bodyPr/>
        <a:lstStyle/>
        <a:p>
          <a:pPr latinLnBrk="1"/>
          <a:r>
            <a:rPr lang="ko-KR" altLang="en-US" dirty="0"/>
            <a:t>현장</a:t>
          </a:r>
          <a:br>
            <a:rPr lang="en-US" altLang="ko-KR" dirty="0"/>
          </a:br>
          <a:r>
            <a:rPr lang="ko-KR" altLang="en-US" dirty="0"/>
            <a:t>실습</a:t>
          </a:r>
          <a:br>
            <a:rPr lang="en-US" altLang="ko-KR" dirty="0"/>
          </a:br>
          <a:r>
            <a:rPr lang="ko-KR" altLang="en-US" dirty="0"/>
            <a:t>종료</a:t>
          </a:r>
        </a:p>
      </dgm:t>
    </dgm:pt>
    <dgm:pt modelId="{B568CCA7-53A3-4606-8BC2-DD995749FEFE}" type="parTrans" cxnId="{6755945E-BF80-45A3-B531-3C818B7BFC6C}">
      <dgm:prSet/>
      <dgm:spPr/>
      <dgm:t>
        <a:bodyPr/>
        <a:lstStyle/>
        <a:p>
          <a:pPr latinLnBrk="1"/>
          <a:endParaRPr lang="ko-KR" altLang="en-US"/>
        </a:p>
      </dgm:t>
    </dgm:pt>
    <dgm:pt modelId="{FFB95EB7-504D-4004-A5E5-74249DF8A535}" type="sibTrans" cxnId="{6755945E-BF80-45A3-B531-3C818B7BFC6C}">
      <dgm:prSet/>
      <dgm:spPr/>
      <dgm:t>
        <a:bodyPr/>
        <a:lstStyle/>
        <a:p>
          <a:pPr latinLnBrk="1"/>
          <a:endParaRPr lang="ko-KR" altLang="en-US"/>
        </a:p>
      </dgm:t>
    </dgm:pt>
    <dgm:pt modelId="{2B62F423-3B22-4ACF-8FAD-38C8724BFBA4}">
      <dgm:prSet phldrT="[텍스트]"/>
      <dgm:spPr/>
      <dgm:t>
        <a:bodyPr/>
        <a:lstStyle/>
        <a:p>
          <a:pPr latinLnBrk="1"/>
          <a:r>
            <a:rPr lang="ko-KR" altLang="en-US" dirty="0"/>
            <a:t>보고서</a:t>
          </a:r>
          <a:br>
            <a:rPr lang="en-US" altLang="ko-KR" dirty="0"/>
          </a:br>
          <a:r>
            <a:rPr lang="ko-KR" altLang="en-US" dirty="0"/>
            <a:t>제출</a:t>
          </a:r>
          <a:br>
            <a:rPr lang="en-US" altLang="ko-KR" dirty="0"/>
          </a:br>
          <a:r>
            <a:rPr lang="en-US" altLang="ko-KR" dirty="0"/>
            <a:t>5</a:t>
          </a:r>
          <a:r>
            <a:rPr lang="ko-KR" altLang="en-US" dirty="0"/>
            <a:t>일내</a:t>
          </a:r>
        </a:p>
      </dgm:t>
    </dgm:pt>
    <dgm:pt modelId="{714CC385-0D3A-4AAF-96C9-B447229D4E7B}" type="parTrans" cxnId="{533B6480-2C3C-45D1-86CB-B220B69555B7}">
      <dgm:prSet/>
      <dgm:spPr/>
      <dgm:t>
        <a:bodyPr/>
        <a:lstStyle/>
        <a:p>
          <a:pPr latinLnBrk="1"/>
          <a:endParaRPr lang="ko-KR" altLang="en-US"/>
        </a:p>
      </dgm:t>
    </dgm:pt>
    <dgm:pt modelId="{EBBAC02B-363A-46E0-85EB-ED2B14986A3B}" type="sibTrans" cxnId="{533B6480-2C3C-45D1-86CB-B220B69555B7}">
      <dgm:prSet/>
      <dgm:spPr/>
      <dgm:t>
        <a:bodyPr/>
        <a:lstStyle/>
        <a:p>
          <a:pPr latinLnBrk="1"/>
          <a:endParaRPr lang="ko-KR" altLang="en-US"/>
        </a:p>
      </dgm:t>
    </dgm:pt>
    <dgm:pt modelId="{A1FD84EB-619B-495B-82EF-2D9C66D94FE6}">
      <dgm:prSet phldrT="[텍스트]"/>
      <dgm:spPr/>
      <dgm:t>
        <a:bodyPr/>
        <a:lstStyle/>
        <a:p>
          <a:pPr latinLnBrk="1"/>
          <a:r>
            <a:rPr lang="ko-KR" altLang="en-US" dirty="0"/>
            <a:t>학점 부여</a:t>
          </a:r>
        </a:p>
      </dgm:t>
    </dgm:pt>
    <dgm:pt modelId="{279C9A28-A88F-453A-BBF9-FCB9C5804AD7}" type="parTrans" cxnId="{E4FD1E89-5D15-4C17-BCA4-CD1081F11EBD}">
      <dgm:prSet/>
      <dgm:spPr/>
      <dgm:t>
        <a:bodyPr/>
        <a:lstStyle/>
        <a:p>
          <a:pPr latinLnBrk="1"/>
          <a:endParaRPr lang="ko-KR" altLang="en-US"/>
        </a:p>
      </dgm:t>
    </dgm:pt>
    <dgm:pt modelId="{17F30C5E-1F90-4199-8CEB-1A073939DEFD}" type="sibTrans" cxnId="{E4FD1E89-5D15-4C17-BCA4-CD1081F11EBD}">
      <dgm:prSet/>
      <dgm:spPr/>
      <dgm:t>
        <a:bodyPr/>
        <a:lstStyle/>
        <a:p>
          <a:pPr latinLnBrk="1"/>
          <a:endParaRPr lang="ko-KR" altLang="en-US"/>
        </a:p>
      </dgm:t>
    </dgm:pt>
    <dgm:pt modelId="{86F23791-972C-4309-B643-2A77EEE1F23B}">
      <dgm:prSet phldrT="[텍스트]"/>
      <dgm:spPr/>
      <dgm:t>
        <a:bodyPr/>
        <a:lstStyle/>
        <a:p>
          <a:pPr latinLnBrk="1"/>
          <a:r>
            <a:rPr lang="ko-KR" altLang="en-US" dirty="0"/>
            <a:t>지원금 지급</a:t>
          </a:r>
        </a:p>
      </dgm:t>
    </dgm:pt>
    <dgm:pt modelId="{4771A6ED-5A3E-45E3-99C2-C0418AE97C96}" type="parTrans" cxnId="{DE36AB47-9B3F-40B7-BD82-2468A4DCF1D8}">
      <dgm:prSet/>
      <dgm:spPr/>
      <dgm:t>
        <a:bodyPr/>
        <a:lstStyle/>
        <a:p>
          <a:pPr latinLnBrk="1"/>
          <a:endParaRPr lang="ko-KR" altLang="en-US"/>
        </a:p>
      </dgm:t>
    </dgm:pt>
    <dgm:pt modelId="{1D6A95A5-AE5A-4B8F-B06C-3A3C8721CCAA}" type="sibTrans" cxnId="{DE36AB47-9B3F-40B7-BD82-2468A4DCF1D8}">
      <dgm:prSet/>
      <dgm:spPr/>
      <dgm:t>
        <a:bodyPr/>
        <a:lstStyle/>
        <a:p>
          <a:pPr latinLnBrk="1"/>
          <a:endParaRPr lang="ko-KR" altLang="en-US"/>
        </a:p>
      </dgm:t>
    </dgm:pt>
    <dgm:pt modelId="{9C812664-FA06-496C-9497-E2C02BAF5A59}" type="pres">
      <dgm:prSet presAssocID="{A74E99E3-82E7-4BA5-A5FA-953F98006FD9}" presName="CompostProcess" presStyleCnt="0">
        <dgm:presLayoutVars>
          <dgm:dir/>
          <dgm:resizeHandles val="exact"/>
        </dgm:presLayoutVars>
      </dgm:prSet>
      <dgm:spPr/>
    </dgm:pt>
    <dgm:pt modelId="{177176F0-9ECB-4FD6-BC7E-376938482B88}" type="pres">
      <dgm:prSet presAssocID="{A74E99E3-82E7-4BA5-A5FA-953F98006FD9}" presName="arrow" presStyleLbl="bgShp" presStyleIdx="0" presStyleCnt="1"/>
      <dgm:spPr/>
    </dgm:pt>
    <dgm:pt modelId="{9D1CACFD-8FBC-4D73-8B60-2F54D1273D34}" type="pres">
      <dgm:prSet presAssocID="{A74E99E3-82E7-4BA5-A5FA-953F98006FD9}" presName="linearProcess" presStyleCnt="0"/>
      <dgm:spPr/>
    </dgm:pt>
    <dgm:pt modelId="{06FFD7D0-DE32-46F4-80AC-6038533F6B10}" type="pres">
      <dgm:prSet presAssocID="{96327C03-E6FF-467E-BC8F-B8B9EBE4295F}" presName="textNode" presStyleLbl="node1" presStyleIdx="0" presStyleCnt="7">
        <dgm:presLayoutVars>
          <dgm:bulletEnabled val="1"/>
        </dgm:presLayoutVars>
      </dgm:prSet>
      <dgm:spPr/>
    </dgm:pt>
    <dgm:pt modelId="{3BE31408-D871-4A74-B871-E7F0F3E270DB}" type="pres">
      <dgm:prSet presAssocID="{7611BC3D-6810-427C-9123-12C2714CD2C2}" presName="sibTrans" presStyleCnt="0"/>
      <dgm:spPr/>
    </dgm:pt>
    <dgm:pt modelId="{698EABCA-7096-42C3-8F38-342A4AC10082}" type="pres">
      <dgm:prSet presAssocID="{76D83234-66DC-44F8-AE93-1EE6081DB23D}" presName="textNode" presStyleLbl="node1" presStyleIdx="1" presStyleCnt="7">
        <dgm:presLayoutVars>
          <dgm:bulletEnabled val="1"/>
        </dgm:presLayoutVars>
      </dgm:prSet>
      <dgm:spPr/>
    </dgm:pt>
    <dgm:pt modelId="{92304A3B-9F6A-4D6F-84B9-66E7562A1E1A}" type="pres">
      <dgm:prSet presAssocID="{41FA0EB5-400F-4D1E-B2A1-BDE75987665B}" presName="sibTrans" presStyleCnt="0"/>
      <dgm:spPr/>
    </dgm:pt>
    <dgm:pt modelId="{5CDC59BF-41B5-461C-9DC0-E3E989822B78}" type="pres">
      <dgm:prSet presAssocID="{ADC66978-0A7E-4E8D-AB31-2886E3B5A986}" presName="textNode" presStyleLbl="node1" presStyleIdx="2" presStyleCnt="7">
        <dgm:presLayoutVars>
          <dgm:bulletEnabled val="1"/>
        </dgm:presLayoutVars>
      </dgm:prSet>
      <dgm:spPr/>
    </dgm:pt>
    <dgm:pt modelId="{2B08B032-4A45-42C6-A7E6-D0CACB2FC218}" type="pres">
      <dgm:prSet presAssocID="{15CE86B8-E1DA-457C-BE32-46C2BEB74E5B}" presName="sibTrans" presStyleCnt="0"/>
      <dgm:spPr/>
    </dgm:pt>
    <dgm:pt modelId="{4EB0A388-9B28-4DF1-9724-80E9E7870A35}" type="pres">
      <dgm:prSet presAssocID="{3A801699-D4C6-4356-B0F4-B44A635686FB}" presName="textNode" presStyleLbl="node1" presStyleIdx="3" presStyleCnt="7">
        <dgm:presLayoutVars>
          <dgm:bulletEnabled val="1"/>
        </dgm:presLayoutVars>
      </dgm:prSet>
      <dgm:spPr/>
    </dgm:pt>
    <dgm:pt modelId="{FBE8917C-75F1-4EA0-B8FD-4D62BC12F440}" type="pres">
      <dgm:prSet presAssocID="{FFB95EB7-504D-4004-A5E5-74249DF8A535}" presName="sibTrans" presStyleCnt="0"/>
      <dgm:spPr/>
    </dgm:pt>
    <dgm:pt modelId="{8CA34113-BCBF-4C0E-A7E6-C600CEEEE21F}" type="pres">
      <dgm:prSet presAssocID="{2B62F423-3B22-4ACF-8FAD-38C8724BFBA4}" presName="textNode" presStyleLbl="node1" presStyleIdx="4" presStyleCnt="7">
        <dgm:presLayoutVars>
          <dgm:bulletEnabled val="1"/>
        </dgm:presLayoutVars>
      </dgm:prSet>
      <dgm:spPr/>
    </dgm:pt>
    <dgm:pt modelId="{8040D5BC-760B-40A2-A9E0-E10DC51D0909}" type="pres">
      <dgm:prSet presAssocID="{EBBAC02B-363A-46E0-85EB-ED2B14986A3B}" presName="sibTrans" presStyleCnt="0"/>
      <dgm:spPr/>
    </dgm:pt>
    <dgm:pt modelId="{7CAC19C9-2BAA-47E6-BB6D-570D68674A79}" type="pres">
      <dgm:prSet presAssocID="{A1FD84EB-619B-495B-82EF-2D9C66D94FE6}" presName="textNode" presStyleLbl="node1" presStyleIdx="5" presStyleCnt="7">
        <dgm:presLayoutVars>
          <dgm:bulletEnabled val="1"/>
        </dgm:presLayoutVars>
      </dgm:prSet>
      <dgm:spPr/>
    </dgm:pt>
    <dgm:pt modelId="{954C43DB-17D6-4A4F-BAB5-48CD3306B2A2}" type="pres">
      <dgm:prSet presAssocID="{17F30C5E-1F90-4199-8CEB-1A073939DEFD}" presName="sibTrans" presStyleCnt="0"/>
      <dgm:spPr/>
    </dgm:pt>
    <dgm:pt modelId="{1A8FE4F2-E160-4B6E-A66D-25C2E4BA2B28}" type="pres">
      <dgm:prSet presAssocID="{86F23791-972C-4309-B643-2A77EEE1F23B}" presName="textNode" presStyleLbl="node1" presStyleIdx="6" presStyleCnt="7">
        <dgm:presLayoutVars>
          <dgm:bulletEnabled val="1"/>
        </dgm:presLayoutVars>
      </dgm:prSet>
      <dgm:spPr/>
    </dgm:pt>
  </dgm:ptLst>
  <dgm:cxnLst>
    <dgm:cxn modelId="{D5737D10-79D3-4229-A553-16F01C1502EC}" srcId="{A74E99E3-82E7-4BA5-A5FA-953F98006FD9}" destId="{96327C03-E6FF-467E-BC8F-B8B9EBE4295F}" srcOrd="0" destOrd="0" parTransId="{BA0F01CE-F0DB-4F24-9C54-06976651AB7C}" sibTransId="{7611BC3D-6810-427C-9123-12C2714CD2C2}"/>
    <dgm:cxn modelId="{6755945E-BF80-45A3-B531-3C818B7BFC6C}" srcId="{A74E99E3-82E7-4BA5-A5FA-953F98006FD9}" destId="{3A801699-D4C6-4356-B0F4-B44A635686FB}" srcOrd="3" destOrd="0" parTransId="{B568CCA7-53A3-4606-8BC2-DD995749FEFE}" sibTransId="{FFB95EB7-504D-4004-A5E5-74249DF8A535}"/>
    <dgm:cxn modelId="{DE36AB47-9B3F-40B7-BD82-2468A4DCF1D8}" srcId="{A74E99E3-82E7-4BA5-A5FA-953F98006FD9}" destId="{86F23791-972C-4309-B643-2A77EEE1F23B}" srcOrd="6" destOrd="0" parTransId="{4771A6ED-5A3E-45E3-99C2-C0418AE97C96}" sibTransId="{1D6A95A5-AE5A-4B8F-B06C-3A3C8721CCAA}"/>
    <dgm:cxn modelId="{1FD8E56F-4CE9-48B6-A31E-D71E9E3D5FFB}" type="presOf" srcId="{3A801699-D4C6-4356-B0F4-B44A635686FB}" destId="{4EB0A388-9B28-4DF1-9724-80E9E7870A35}" srcOrd="0" destOrd="0" presId="urn:microsoft.com/office/officeart/2005/8/layout/hProcess9"/>
    <dgm:cxn modelId="{BB232C51-CDF5-4F38-AF8B-1B670EF1EE92}" type="presOf" srcId="{ADC66978-0A7E-4E8D-AB31-2886E3B5A986}" destId="{5CDC59BF-41B5-461C-9DC0-E3E989822B78}" srcOrd="0" destOrd="0" presId="urn:microsoft.com/office/officeart/2005/8/layout/hProcess9"/>
    <dgm:cxn modelId="{F1E9E172-71F6-449B-8393-B977974C7533}" srcId="{A74E99E3-82E7-4BA5-A5FA-953F98006FD9}" destId="{ADC66978-0A7E-4E8D-AB31-2886E3B5A986}" srcOrd="2" destOrd="0" parTransId="{21F6060F-77BB-4F5E-85A2-C17B067D857C}" sibTransId="{15CE86B8-E1DA-457C-BE32-46C2BEB74E5B}"/>
    <dgm:cxn modelId="{533B6480-2C3C-45D1-86CB-B220B69555B7}" srcId="{A74E99E3-82E7-4BA5-A5FA-953F98006FD9}" destId="{2B62F423-3B22-4ACF-8FAD-38C8724BFBA4}" srcOrd="4" destOrd="0" parTransId="{714CC385-0D3A-4AAF-96C9-B447229D4E7B}" sibTransId="{EBBAC02B-363A-46E0-85EB-ED2B14986A3B}"/>
    <dgm:cxn modelId="{E8E10584-F0DD-452B-BAEC-3820E9DE2655}" srcId="{A74E99E3-82E7-4BA5-A5FA-953F98006FD9}" destId="{76D83234-66DC-44F8-AE93-1EE6081DB23D}" srcOrd="1" destOrd="0" parTransId="{005C1C02-0D00-4131-B514-D464FF23C526}" sibTransId="{41FA0EB5-400F-4D1E-B2A1-BDE75987665B}"/>
    <dgm:cxn modelId="{150FD686-A301-4F1C-AA4F-F7FBA44808F2}" type="presOf" srcId="{76D83234-66DC-44F8-AE93-1EE6081DB23D}" destId="{698EABCA-7096-42C3-8F38-342A4AC10082}" srcOrd="0" destOrd="0" presId="urn:microsoft.com/office/officeart/2005/8/layout/hProcess9"/>
    <dgm:cxn modelId="{E4FD1E89-5D15-4C17-BCA4-CD1081F11EBD}" srcId="{A74E99E3-82E7-4BA5-A5FA-953F98006FD9}" destId="{A1FD84EB-619B-495B-82EF-2D9C66D94FE6}" srcOrd="5" destOrd="0" parTransId="{279C9A28-A88F-453A-BBF9-FCB9C5804AD7}" sibTransId="{17F30C5E-1F90-4199-8CEB-1A073939DEFD}"/>
    <dgm:cxn modelId="{9A0E51C0-FEC5-4F46-87BC-346BE1ED70C2}" type="presOf" srcId="{A1FD84EB-619B-495B-82EF-2D9C66D94FE6}" destId="{7CAC19C9-2BAA-47E6-BB6D-570D68674A79}" srcOrd="0" destOrd="0" presId="urn:microsoft.com/office/officeart/2005/8/layout/hProcess9"/>
    <dgm:cxn modelId="{4A1EDBCF-8C58-4982-907A-C2359A6A6C13}" type="presOf" srcId="{2B62F423-3B22-4ACF-8FAD-38C8724BFBA4}" destId="{8CA34113-BCBF-4C0E-A7E6-C600CEEEE21F}" srcOrd="0" destOrd="0" presId="urn:microsoft.com/office/officeart/2005/8/layout/hProcess9"/>
    <dgm:cxn modelId="{F4AA25D4-E1D5-4261-B318-E218A7DE3FD8}" type="presOf" srcId="{86F23791-972C-4309-B643-2A77EEE1F23B}" destId="{1A8FE4F2-E160-4B6E-A66D-25C2E4BA2B28}" srcOrd="0" destOrd="0" presId="urn:microsoft.com/office/officeart/2005/8/layout/hProcess9"/>
    <dgm:cxn modelId="{076BCDD7-4500-45AE-AB20-17ABD641C0E5}" type="presOf" srcId="{A74E99E3-82E7-4BA5-A5FA-953F98006FD9}" destId="{9C812664-FA06-496C-9497-E2C02BAF5A59}" srcOrd="0" destOrd="0" presId="urn:microsoft.com/office/officeart/2005/8/layout/hProcess9"/>
    <dgm:cxn modelId="{0495ADFE-D21C-4448-AB6B-0DA3B1603F09}" type="presOf" srcId="{96327C03-E6FF-467E-BC8F-B8B9EBE4295F}" destId="{06FFD7D0-DE32-46F4-80AC-6038533F6B10}" srcOrd="0" destOrd="0" presId="urn:microsoft.com/office/officeart/2005/8/layout/hProcess9"/>
    <dgm:cxn modelId="{457D484D-2625-4498-9F0F-556EC8E5E1DE}" type="presParOf" srcId="{9C812664-FA06-496C-9497-E2C02BAF5A59}" destId="{177176F0-9ECB-4FD6-BC7E-376938482B88}" srcOrd="0" destOrd="0" presId="urn:microsoft.com/office/officeart/2005/8/layout/hProcess9"/>
    <dgm:cxn modelId="{379E8FBD-7BA6-4B04-92DA-D6AC511AB5B2}" type="presParOf" srcId="{9C812664-FA06-496C-9497-E2C02BAF5A59}" destId="{9D1CACFD-8FBC-4D73-8B60-2F54D1273D34}" srcOrd="1" destOrd="0" presId="urn:microsoft.com/office/officeart/2005/8/layout/hProcess9"/>
    <dgm:cxn modelId="{A3F40CD4-8D0A-4E0E-836D-FE2E6F053B7E}" type="presParOf" srcId="{9D1CACFD-8FBC-4D73-8B60-2F54D1273D34}" destId="{06FFD7D0-DE32-46F4-80AC-6038533F6B10}" srcOrd="0" destOrd="0" presId="urn:microsoft.com/office/officeart/2005/8/layout/hProcess9"/>
    <dgm:cxn modelId="{E47CFDAB-5F1C-4D95-A30A-F23FDEDE391A}" type="presParOf" srcId="{9D1CACFD-8FBC-4D73-8B60-2F54D1273D34}" destId="{3BE31408-D871-4A74-B871-E7F0F3E270DB}" srcOrd="1" destOrd="0" presId="urn:microsoft.com/office/officeart/2005/8/layout/hProcess9"/>
    <dgm:cxn modelId="{19059D8A-4757-4114-88A4-A2AD8198501E}" type="presParOf" srcId="{9D1CACFD-8FBC-4D73-8B60-2F54D1273D34}" destId="{698EABCA-7096-42C3-8F38-342A4AC10082}" srcOrd="2" destOrd="0" presId="urn:microsoft.com/office/officeart/2005/8/layout/hProcess9"/>
    <dgm:cxn modelId="{A177635F-51FE-4AD0-9ACD-73D8B896651A}" type="presParOf" srcId="{9D1CACFD-8FBC-4D73-8B60-2F54D1273D34}" destId="{92304A3B-9F6A-4D6F-84B9-66E7562A1E1A}" srcOrd="3" destOrd="0" presId="urn:microsoft.com/office/officeart/2005/8/layout/hProcess9"/>
    <dgm:cxn modelId="{45688374-E197-4A2B-9D1F-C1890362C587}" type="presParOf" srcId="{9D1CACFD-8FBC-4D73-8B60-2F54D1273D34}" destId="{5CDC59BF-41B5-461C-9DC0-E3E989822B78}" srcOrd="4" destOrd="0" presId="urn:microsoft.com/office/officeart/2005/8/layout/hProcess9"/>
    <dgm:cxn modelId="{CED038E2-5DD3-4D37-A9E3-A20A9E642E2B}" type="presParOf" srcId="{9D1CACFD-8FBC-4D73-8B60-2F54D1273D34}" destId="{2B08B032-4A45-42C6-A7E6-D0CACB2FC218}" srcOrd="5" destOrd="0" presId="urn:microsoft.com/office/officeart/2005/8/layout/hProcess9"/>
    <dgm:cxn modelId="{0F74C258-6CC1-4364-B9C5-2C6FCC861204}" type="presParOf" srcId="{9D1CACFD-8FBC-4D73-8B60-2F54D1273D34}" destId="{4EB0A388-9B28-4DF1-9724-80E9E7870A35}" srcOrd="6" destOrd="0" presId="urn:microsoft.com/office/officeart/2005/8/layout/hProcess9"/>
    <dgm:cxn modelId="{CD5F90F3-85ED-4082-AECB-FB14F3BB70DE}" type="presParOf" srcId="{9D1CACFD-8FBC-4D73-8B60-2F54D1273D34}" destId="{FBE8917C-75F1-4EA0-B8FD-4D62BC12F440}" srcOrd="7" destOrd="0" presId="urn:microsoft.com/office/officeart/2005/8/layout/hProcess9"/>
    <dgm:cxn modelId="{23973177-945E-4204-AC88-301D728C06B9}" type="presParOf" srcId="{9D1CACFD-8FBC-4D73-8B60-2F54D1273D34}" destId="{8CA34113-BCBF-4C0E-A7E6-C600CEEEE21F}" srcOrd="8" destOrd="0" presId="urn:microsoft.com/office/officeart/2005/8/layout/hProcess9"/>
    <dgm:cxn modelId="{21093320-4A59-42A7-B388-AE9C270464D9}" type="presParOf" srcId="{9D1CACFD-8FBC-4D73-8B60-2F54D1273D34}" destId="{8040D5BC-760B-40A2-A9E0-E10DC51D0909}" srcOrd="9" destOrd="0" presId="urn:microsoft.com/office/officeart/2005/8/layout/hProcess9"/>
    <dgm:cxn modelId="{2508C357-E261-47A2-94E4-4A43FCE1CFC7}" type="presParOf" srcId="{9D1CACFD-8FBC-4D73-8B60-2F54D1273D34}" destId="{7CAC19C9-2BAA-47E6-BB6D-570D68674A79}" srcOrd="10" destOrd="0" presId="urn:microsoft.com/office/officeart/2005/8/layout/hProcess9"/>
    <dgm:cxn modelId="{3C199B6A-563A-4B52-BD2C-4857C0E46B74}" type="presParOf" srcId="{9D1CACFD-8FBC-4D73-8B60-2F54D1273D34}" destId="{954C43DB-17D6-4A4F-BAB5-48CD3306B2A2}" srcOrd="11" destOrd="0" presId="urn:microsoft.com/office/officeart/2005/8/layout/hProcess9"/>
    <dgm:cxn modelId="{6F9CC684-9A24-45B5-9809-7A120237DA0B}" type="presParOf" srcId="{9D1CACFD-8FBC-4D73-8B60-2F54D1273D34}" destId="{1A8FE4F2-E160-4B6E-A66D-25C2E4BA2B28}" srcOrd="1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7176F0-9ECB-4FD6-BC7E-376938482B88}">
      <dsp:nvSpPr>
        <dsp:cNvPr id="0" name=""/>
        <dsp:cNvSpPr/>
      </dsp:nvSpPr>
      <dsp:spPr>
        <a:xfrm>
          <a:off x="564356" y="0"/>
          <a:ext cx="6396037" cy="3636963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FFD7D0-DE32-46F4-80AC-6038533F6B10}">
      <dsp:nvSpPr>
        <dsp:cNvPr id="0" name=""/>
        <dsp:cNvSpPr/>
      </dsp:nvSpPr>
      <dsp:spPr>
        <a:xfrm>
          <a:off x="723" y="1091088"/>
          <a:ext cx="948470" cy="145478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수강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신청</a:t>
          </a:r>
        </a:p>
      </dsp:txBody>
      <dsp:txXfrm>
        <a:off x="47023" y="1137388"/>
        <a:ext cx="855870" cy="1362185"/>
      </dsp:txXfrm>
    </dsp:sp>
    <dsp:sp modelId="{698EABCA-7096-42C3-8F38-342A4AC10082}">
      <dsp:nvSpPr>
        <dsp:cNvPr id="0" name=""/>
        <dsp:cNvSpPr/>
      </dsp:nvSpPr>
      <dsp:spPr>
        <a:xfrm>
          <a:off x="1096528" y="1091088"/>
          <a:ext cx="948470" cy="1454785"/>
        </a:xfrm>
        <a:prstGeom prst="roundRect">
          <a:avLst/>
        </a:prstGeom>
        <a:solidFill>
          <a:schemeClr val="accent5">
            <a:hueOff val="-262332"/>
            <a:satOff val="2115"/>
            <a:lumOff val="19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상해</a:t>
          </a:r>
          <a:br>
            <a:rPr lang="en-US" altLang="ko-KR" sz="1800" kern="1200" dirty="0"/>
          </a:br>
          <a:r>
            <a:rPr lang="ko-KR" altLang="en-US" sz="1800" kern="1200" dirty="0"/>
            <a:t>보험 </a:t>
          </a:r>
          <a:br>
            <a:rPr lang="en-US" altLang="ko-KR" sz="1800" kern="1200" dirty="0"/>
          </a:br>
          <a:r>
            <a:rPr lang="ko-KR" altLang="en-US" sz="1800" kern="1200" dirty="0"/>
            <a:t>가입</a:t>
          </a:r>
        </a:p>
      </dsp:txBody>
      <dsp:txXfrm>
        <a:off x="1142828" y="1137388"/>
        <a:ext cx="855870" cy="1362185"/>
      </dsp:txXfrm>
    </dsp:sp>
    <dsp:sp modelId="{5CDC59BF-41B5-461C-9DC0-E3E989822B78}">
      <dsp:nvSpPr>
        <dsp:cNvPr id="0" name=""/>
        <dsp:cNvSpPr/>
      </dsp:nvSpPr>
      <dsp:spPr>
        <a:xfrm>
          <a:off x="2192334" y="1091088"/>
          <a:ext cx="948470" cy="1454785"/>
        </a:xfrm>
        <a:prstGeom prst="roundRect">
          <a:avLst/>
        </a:prstGeom>
        <a:solidFill>
          <a:schemeClr val="accent5">
            <a:hueOff val="-524663"/>
            <a:satOff val="4231"/>
            <a:lumOff val="39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현장</a:t>
          </a:r>
          <a:br>
            <a:rPr lang="en-US" altLang="ko-KR" sz="1800" kern="1200" dirty="0"/>
          </a:br>
          <a:r>
            <a:rPr lang="ko-KR" altLang="en-US" sz="1800" kern="1200" dirty="0"/>
            <a:t>실습</a:t>
          </a:r>
          <a:br>
            <a:rPr lang="en-US" altLang="ko-KR" sz="1800" kern="1200" dirty="0"/>
          </a:br>
          <a:r>
            <a:rPr lang="ko-KR" altLang="en-US" sz="1800" kern="1200" dirty="0"/>
            <a:t>실시</a:t>
          </a:r>
        </a:p>
      </dsp:txBody>
      <dsp:txXfrm>
        <a:off x="2238634" y="1137388"/>
        <a:ext cx="855870" cy="1362185"/>
      </dsp:txXfrm>
    </dsp:sp>
    <dsp:sp modelId="{4EB0A388-9B28-4DF1-9724-80E9E7870A35}">
      <dsp:nvSpPr>
        <dsp:cNvPr id="0" name=""/>
        <dsp:cNvSpPr/>
      </dsp:nvSpPr>
      <dsp:spPr>
        <a:xfrm>
          <a:off x="3288139" y="1091088"/>
          <a:ext cx="948470" cy="1454785"/>
        </a:xfrm>
        <a:prstGeom prst="roundRect">
          <a:avLst/>
        </a:prstGeom>
        <a:solidFill>
          <a:schemeClr val="accent5">
            <a:hueOff val="-786995"/>
            <a:satOff val="6346"/>
            <a:lumOff val="58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현장</a:t>
          </a:r>
          <a:br>
            <a:rPr lang="en-US" altLang="ko-KR" sz="1800" kern="1200" dirty="0"/>
          </a:br>
          <a:r>
            <a:rPr lang="ko-KR" altLang="en-US" sz="1800" kern="1200" dirty="0"/>
            <a:t>실습</a:t>
          </a:r>
          <a:br>
            <a:rPr lang="en-US" altLang="ko-KR" sz="1800" kern="1200" dirty="0"/>
          </a:br>
          <a:r>
            <a:rPr lang="ko-KR" altLang="en-US" sz="1800" kern="1200" dirty="0"/>
            <a:t>종료</a:t>
          </a:r>
        </a:p>
      </dsp:txBody>
      <dsp:txXfrm>
        <a:off x="3334439" y="1137388"/>
        <a:ext cx="855870" cy="1362185"/>
      </dsp:txXfrm>
    </dsp:sp>
    <dsp:sp modelId="{8CA34113-BCBF-4C0E-A7E6-C600CEEEE21F}">
      <dsp:nvSpPr>
        <dsp:cNvPr id="0" name=""/>
        <dsp:cNvSpPr/>
      </dsp:nvSpPr>
      <dsp:spPr>
        <a:xfrm>
          <a:off x="4383945" y="1091088"/>
          <a:ext cx="948470" cy="1454785"/>
        </a:xfrm>
        <a:prstGeom prst="roundRect">
          <a:avLst/>
        </a:prstGeom>
        <a:solidFill>
          <a:schemeClr val="accent5">
            <a:hueOff val="-1049327"/>
            <a:satOff val="8461"/>
            <a:lumOff val="78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보고서</a:t>
          </a:r>
          <a:br>
            <a:rPr lang="en-US" altLang="ko-KR" sz="1800" kern="1200" dirty="0"/>
          </a:br>
          <a:r>
            <a:rPr lang="ko-KR" altLang="en-US" sz="1800" kern="1200" dirty="0"/>
            <a:t>제출</a:t>
          </a:r>
          <a:br>
            <a:rPr lang="en-US" altLang="ko-KR" sz="1800" kern="1200" dirty="0"/>
          </a:br>
          <a:r>
            <a:rPr lang="en-US" altLang="ko-KR" sz="1800" kern="1200" dirty="0"/>
            <a:t>5</a:t>
          </a:r>
          <a:r>
            <a:rPr lang="ko-KR" altLang="en-US" sz="1800" kern="1200" dirty="0"/>
            <a:t>일내</a:t>
          </a:r>
        </a:p>
      </dsp:txBody>
      <dsp:txXfrm>
        <a:off x="4430245" y="1137388"/>
        <a:ext cx="855870" cy="1362185"/>
      </dsp:txXfrm>
    </dsp:sp>
    <dsp:sp modelId="{7CAC19C9-2BAA-47E6-BB6D-570D68674A79}">
      <dsp:nvSpPr>
        <dsp:cNvPr id="0" name=""/>
        <dsp:cNvSpPr/>
      </dsp:nvSpPr>
      <dsp:spPr>
        <a:xfrm>
          <a:off x="5479750" y="1091088"/>
          <a:ext cx="948470" cy="1454785"/>
        </a:xfrm>
        <a:prstGeom prst="roundRect">
          <a:avLst/>
        </a:prstGeom>
        <a:solidFill>
          <a:schemeClr val="accent5">
            <a:hueOff val="-1311658"/>
            <a:satOff val="10577"/>
            <a:lumOff val="98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학점 부여</a:t>
          </a:r>
        </a:p>
      </dsp:txBody>
      <dsp:txXfrm>
        <a:off x="5526050" y="1137388"/>
        <a:ext cx="855870" cy="1362185"/>
      </dsp:txXfrm>
    </dsp:sp>
    <dsp:sp modelId="{1A8FE4F2-E160-4B6E-A66D-25C2E4BA2B28}">
      <dsp:nvSpPr>
        <dsp:cNvPr id="0" name=""/>
        <dsp:cNvSpPr/>
      </dsp:nvSpPr>
      <dsp:spPr>
        <a:xfrm>
          <a:off x="6575556" y="1091088"/>
          <a:ext cx="948470" cy="1454785"/>
        </a:xfrm>
        <a:prstGeom prst="roundRect">
          <a:avLst/>
        </a:prstGeom>
        <a:solidFill>
          <a:schemeClr val="accent5">
            <a:hueOff val="-1573990"/>
            <a:satOff val="12692"/>
            <a:lumOff val="117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지원금 지급</a:t>
          </a:r>
        </a:p>
      </dsp:txBody>
      <dsp:txXfrm>
        <a:off x="6621856" y="1137388"/>
        <a:ext cx="855870" cy="13621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31" y="1449146"/>
            <a:ext cx="7526338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8831" y="5280847"/>
            <a:ext cx="7526338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910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363651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175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0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2951396"/>
            <a:ext cx="7526337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4863" y="5281200"/>
            <a:ext cx="7526337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822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996" y="2222287"/>
            <a:ext cx="3670723" cy="363876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0" y="2222287"/>
            <a:ext cx="3670720" cy="363876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37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6" y="2174875"/>
            <a:ext cx="367072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996" y="2751137"/>
            <a:ext cx="3687391" cy="3109913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2174875"/>
            <a:ext cx="3670720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751137"/>
            <a:ext cx="3670720" cy="3109913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118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773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403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804863" y="446086"/>
            <a:ext cx="2660650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46088"/>
            <a:ext cx="2660650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4" y="446087"/>
            <a:ext cx="4689475" cy="541496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2260737"/>
            <a:ext cx="2660650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71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996" y="727521"/>
            <a:ext cx="350154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573588" y="0"/>
            <a:ext cx="4570412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9996" y="2344684"/>
            <a:ext cx="350154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914357" y="6041361"/>
            <a:ext cx="732659" cy="365125"/>
          </a:xfrm>
        </p:spPr>
        <p:txBody>
          <a:bodyPr/>
          <a:lstStyle/>
          <a:p>
            <a:fld id="{18C79C5D-2A6F-F04D-97DA-BEF2467B64E4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2797" y="6041361"/>
            <a:ext cx="247156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647017" y="5915887"/>
            <a:ext cx="796616" cy="49059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530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800600"/>
            <a:ext cx="752633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9144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5367338"/>
            <a:ext cx="7526337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95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485107" y="1338479"/>
            <a:ext cx="4749312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573" y="1495525"/>
            <a:ext cx="442038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1226" y="4700702"/>
            <a:ext cx="4418727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5398884" y="1338479"/>
            <a:ext cx="3302316" cy="4075464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71489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855663" y="2286585"/>
            <a:ext cx="3671336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017816" y="2435956"/>
            <a:ext cx="328689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616450" y="2286000"/>
            <a:ext cx="3671888" cy="2300288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6056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78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5752238" y="446089"/>
            <a:ext cx="3391762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5233988" y="0"/>
            <a:ext cx="3910012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7655" y="586171"/>
            <a:ext cx="1701800" cy="51347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862" y="446089"/>
            <a:ext cx="4947376" cy="5414962"/>
          </a:xfrm>
        </p:spPr>
        <p:txBody>
          <a:bodyPr vert="eaVert" anchor="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506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9997" y="447188"/>
            <a:ext cx="7524003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7" y="2184400"/>
            <a:ext cx="7524003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2797" y="6041361"/>
            <a:ext cx="6289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1422" y="6041361"/>
            <a:ext cx="993161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04584" y="5915887"/>
            <a:ext cx="796616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1901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</p:sldLayoutIdLst>
  <p:hf sldNum="0" hdr="0" ftr="0" dt="0"/>
  <p:txStyles>
    <p:titleStyle>
      <a:lvl1pPr algn="l" defTabSz="457200" rtl="0" eaLnBrk="1" latinLnBrk="1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SW</a:t>
            </a:r>
            <a:r>
              <a:rPr lang="ko-KR" altLang="en-US" dirty="0"/>
              <a:t>중심대학사업단</a:t>
            </a:r>
            <a:br>
              <a:rPr lang="en-US" altLang="ko-KR" dirty="0"/>
            </a:br>
            <a:r>
              <a:rPr lang="en-US" altLang="ko-KR" dirty="0"/>
              <a:t>2020</a:t>
            </a:r>
            <a:r>
              <a:rPr lang="ko-KR" altLang="en-US" dirty="0"/>
              <a:t>학년도 </a:t>
            </a:r>
            <a:br>
              <a:rPr lang="en-US" altLang="ko-KR" dirty="0"/>
            </a:br>
            <a:r>
              <a:rPr lang="ko-KR" altLang="en-US" dirty="0"/>
              <a:t>하계 국내인턴십 안내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/>
              <a:t>학생용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18DA4E1-E92E-403A-A539-9369CC8BB0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062" y="0"/>
            <a:ext cx="1533875" cy="4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606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</a:t>
            </a:r>
            <a:r>
              <a:rPr lang="ko-KR" altLang="en-US" dirty="0"/>
              <a:t>목적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303" y="2322954"/>
            <a:ext cx="8191390" cy="3636510"/>
          </a:xfrm>
        </p:spPr>
        <p:txBody>
          <a:bodyPr>
            <a:normAutofit/>
          </a:bodyPr>
          <a:lstStyle/>
          <a:p>
            <a:pPr fontAlgn="base"/>
            <a:r>
              <a:rPr lang="ko-KR" altLang="en-US" sz="2000" dirty="0" err="1"/>
              <a:t>인턴십</a:t>
            </a:r>
            <a:r>
              <a:rPr lang="ko-KR" altLang="en-US" sz="2000" dirty="0"/>
              <a:t> 활동을 통해 실무역량 강화 및 융합적 사고 기회제공</a:t>
            </a:r>
          </a:p>
          <a:p>
            <a:pPr fontAlgn="base"/>
            <a:r>
              <a:rPr lang="ko-KR" altLang="en-US" sz="2000" dirty="0"/>
              <a:t>현장 실무 연계 교육과정 운영 확대로 취업 활성화 및 취업역량 강화</a:t>
            </a:r>
          </a:p>
          <a:p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917588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</a:t>
            </a:r>
            <a:r>
              <a:rPr lang="ko-KR" altLang="en-US" dirty="0"/>
              <a:t>개요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2608180"/>
            <a:ext cx="9074564" cy="3636510"/>
          </a:xfrm>
        </p:spPr>
        <p:txBody>
          <a:bodyPr>
            <a:normAutofit/>
          </a:bodyPr>
          <a:lstStyle/>
          <a:p>
            <a:r>
              <a:rPr lang="ko-KR" altLang="en-US" sz="2000" dirty="0"/>
              <a:t>실습기간</a:t>
            </a:r>
            <a:r>
              <a:rPr lang="en-US" altLang="ko-KR" sz="2000" dirty="0"/>
              <a:t>: 2020.07.13.(</a:t>
            </a:r>
            <a:r>
              <a:rPr lang="ko-KR" altLang="en-US" sz="2000" dirty="0"/>
              <a:t>월</a:t>
            </a:r>
            <a:r>
              <a:rPr lang="en-US" altLang="ko-KR" sz="2000" dirty="0"/>
              <a:t>).~2020.08.07.(</a:t>
            </a:r>
            <a:r>
              <a:rPr lang="ko-KR" altLang="en-US" sz="2000" dirty="0"/>
              <a:t>금</a:t>
            </a:r>
            <a:r>
              <a:rPr lang="en-US" altLang="ko-KR" sz="2000" dirty="0"/>
              <a:t>).(</a:t>
            </a:r>
            <a:r>
              <a:rPr lang="ko-KR" altLang="en-US" sz="2000" dirty="0"/>
              <a:t>주말 및 공휴일 제외</a:t>
            </a:r>
            <a:r>
              <a:rPr lang="en-US" altLang="ko-KR" sz="2000" dirty="0"/>
              <a:t>)</a:t>
            </a:r>
            <a:br>
              <a:rPr lang="en-US" altLang="ko-KR" sz="2000" dirty="0"/>
            </a:br>
            <a:r>
              <a:rPr lang="ko-KR" altLang="en-US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국가공휴일 및 실습기관의 휴무로 인해 실습 진행이 되지 않았을 경우는 반드시 추가로 실습 진행</a:t>
            </a:r>
          </a:p>
          <a:p>
            <a:r>
              <a:rPr lang="ko-KR" altLang="en-US" sz="2000" dirty="0"/>
              <a:t>시간</a:t>
            </a:r>
            <a:r>
              <a:rPr lang="en-US" altLang="ko-KR" sz="2000" dirty="0"/>
              <a:t>(120</a:t>
            </a:r>
            <a:r>
              <a:rPr lang="ko-KR" altLang="en-US" sz="2000" dirty="0"/>
              <a:t>시간</a:t>
            </a:r>
            <a:r>
              <a:rPr lang="en-US" altLang="ko-KR" sz="2000" dirty="0"/>
              <a:t>~160</a:t>
            </a:r>
            <a:r>
              <a:rPr lang="ko-KR" altLang="en-US" sz="2000" dirty="0"/>
              <a:t>시간</a:t>
            </a:r>
            <a:r>
              <a:rPr lang="en-US" altLang="ko-KR" sz="2000" dirty="0"/>
              <a:t>)</a:t>
            </a:r>
            <a:r>
              <a:rPr lang="ko-KR" altLang="en-US" sz="2000" dirty="0"/>
              <a:t> 이수한 학생에게 학점 인정 및 소정의 지원금 지원</a:t>
            </a:r>
          </a:p>
          <a:p>
            <a:pPr fontAlgn="base"/>
            <a:r>
              <a:rPr lang="ko-KR" altLang="en-US" sz="2000" dirty="0"/>
              <a:t>실습시간</a:t>
            </a:r>
            <a:r>
              <a:rPr lang="en-US" altLang="ko-KR" sz="2000" dirty="0"/>
              <a:t>: </a:t>
            </a:r>
            <a:r>
              <a:rPr lang="en-US" altLang="ko-KR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  <a:r>
              <a:rPr lang="ko-KR" altLang="en-US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일 </a:t>
            </a:r>
            <a:r>
              <a:rPr lang="en-US" altLang="ko-KR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6</a:t>
            </a:r>
            <a:r>
              <a:rPr lang="ko-KR" altLang="en-US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시간</a:t>
            </a:r>
            <a:r>
              <a:rPr lang="en-US" altLang="ko-KR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~8</a:t>
            </a:r>
            <a:r>
              <a:rPr lang="ko-KR" altLang="en-US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시간 기준</a:t>
            </a:r>
            <a:r>
              <a:rPr lang="en-US" altLang="ko-KR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/ 4</a:t>
            </a:r>
            <a:r>
              <a:rPr lang="ko-KR" altLang="en-US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주 연속적으로 실시</a:t>
            </a:r>
            <a:br>
              <a:rPr lang="en-US" altLang="ko-KR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US" altLang="ko-KR" sz="2000" dirty="0"/>
              <a:t>(</a:t>
            </a:r>
            <a:r>
              <a:rPr lang="ko-KR" altLang="en-US" sz="2000" dirty="0"/>
              <a:t>점심시간 제외 </a:t>
            </a:r>
            <a:r>
              <a:rPr lang="en-US" altLang="ko-KR" sz="2000" dirty="0"/>
              <a:t>6</a:t>
            </a:r>
            <a:r>
              <a:rPr lang="ko-KR" altLang="en-US" sz="2000" dirty="0"/>
              <a:t>시간 이수 필요</a:t>
            </a:r>
            <a:r>
              <a:rPr lang="en-US" altLang="ko-KR" sz="2000" dirty="0"/>
              <a:t>, 6</a:t>
            </a:r>
            <a:r>
              <a:rPr lang="ko-KR" altLang="en-US" sz="2000" dirty="0"/>
              <a:t>시간 미만은 실습 인정 불가</a:t>
            </a:r>
            <a:r>
              <a:rPr lang="en-US" altLang="ko-KR" sz="2000" dirty="0"/>
              <a:t>)</a:t>
            </a:r>
            <a:endParaRPr lang="ko-KR" altLang="en-US" sz="2000" dirty="0"/>
          </a:p>
          <a:p>
            <a:pPr fontAlgn="base"/>
            <a:r>
              <a:rPr lang="ko-KR" altLang="en-US" sz="2000" dirty="0"/>
              <a:t>야간</a:t>
            </a:r>
            <a:r>
              <a:rPr lang="en-US" altLang="ko-KR" sz="2000" dirty="0"/>
              <a:t>(22:00~06:00), </a:t>
            </a:r>
            <a:r>
              <a:rPr lang="ko-KR" altLang="en-US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연장 야간휴일 근무 실습 인정 불가</a:t>
            </a:r>
            <a:br>
              <a:rPr lang="en-US" altLang="ko-KR" sz="2000" b="1" u="sng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US" altLang="ko-KR" sz="2000" dirty="0"/>
              <a:t>(</a:t>
            </a:r>
            <a:r>
              <a:rPr lang="ko-KR" altLang="en-US" sz="2000" dirty="0"/>
              <a:t>실습생이 동의하는 경우에도 인정 불가</a:t>
            </a:r>
            <a:r>
              <a:rPr lang="en-US" altLang="ko-KR" sz="2000" dirty="0"/>
              <a:t>)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533367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진행절차</a:t>
            </a:r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03491"/>
              </p:ext>
            </p:extLst>
          </p:nvPr>
        </p:nvGraphicFramePr>
        <p:xfrm>
          <a:off x="809625" y="2222500"/>
          <a:ext cx="7524750" cy="363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F17D8C65-0C6F-4617-BD1D-AECD98A88917}"/>
              </a:ext>
            </a:extLst>
          </p:cNvPr>
          <p:cNvCxnSpPr/>
          <p:nvPr/>
        </p:nvCxnSpPr>
        <p:spPr>
          <a:xfrm>
            <a:off x="1224793" y="4806892"/>
            <a:ext cx="0" cy="3858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DFE1ABF5-895B-4581-B21F-BCC122E0A03F}"/>
              </a:ext>
            </a:extLst>
          </p:cNvPr>
          <p:cNvCxnSpPr/>
          <p:nvPr/>
        </p:nvCxnSpPr>
        <p:spPr>
          <a:xfrm>
            <a:off x="2392260" y="4806892"/>
            <a:ext cx="0" cy="3858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C9EC617D-24FF-4920-9AB5-D879791A88E2}"/>
              </a:ext>
            </a:extLst>
          </p:cNvPr>
          <p:cNvCxnSpPr/>
          <p:nvPr/>
        </p:nvCxnSpPr>
        <p:spPr>
          <a:xfrm>
            <a:off x="1224793" y="5192785"/>
            <a:ext cx="11674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B1AACF8-1745-4E59-B01A-3218631BFC9E}"/>
              </a:ext>
            </a:extLst>
          </p:cNvPr>
          <p:cNvSpPr txBox="1"/>
          <p:nvPr/>
        </p:nvSpPr>
        <p:spPr>
          <a:xfrm>
            <a:off x="1062969" y="5297691"/>
            <a:ext cx="14911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사업단에서 진행</a:t>
            </a:r>
          </a:p>
        </p:txBody>
      </p:sp>
    </p:spTree>
    <p:extLst>
      <p:ext uri="{BB962C8B-B14F-4D97-AF65-F5344CB8AC3E}">
        <p14:creationId xmlns:p14="http://schemas.microsoft.com/office/powerpoint/2010/main" val="709719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지원내용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1001" y="2222286"/>
            <a:ext cx="8290560" cy="4056593"/>
          </a:xfrm>
        </p:spPr>
        <p:txBody>
          <a:bodyPr>
            <a:noAutofit/>
          </a:bodyPr>
          <a:lstStyle/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상해보험 가입 </a:t>
            </a:r>
            <a:r>
              <a:rPr lang="ko-KR" altLang="en-US" sz="2000" dirty="0"/>
              <a:t>*보험상품명</a:t>
            </a:r>
            <a:r>
              <a:rPr lang="en-US" altLang="ko-KR" sz="2000" dirty="0"/>
              <a:t>: </a:t>
            </a:r>
            <a:r>
              <a:rPr lang="ko-KR" altLang="en-US" sz="2000" dirty="0"/>
              <a:t>학생실습보험</a:t>
            </a:r>
            <a:r>
              <a:rPr lang="en-US" altLang="ko-KR" sz="2000" dirty="0"/>
              <a:t>(</a:t>
            </a:r>
            <a:r>
              <a:rPr lang="ko-KR" altLang="en-US" sz="2000" dirty="0"/>
              <a:t>상해의료보험</a:t>
            </a:r>
            <a:r>
              <a:rPr lang="en-US" altLang="ko-KR" sz="2000" dirty="0"/>
              <a:t>)</a:t>
            </a:r>
            <a:endParaRPr lang="ko-KR" altLang="en-US" sz="2000" dirty="0"/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학점</a:t>
            </a:r>
            <a:r>
              <a:rPr lang="en-US" altLang="ko-KR" sz="2000" dirty="0"/>
              <a:t>: 2020</a:t>
            </a:r>
            <a:r>
              <a:rPr lang="ko-KR" altLang="en-US" sz="2000" dirty="0"/>
              <a:t>년 하계계절학기 전공선택 </a:t>
            </a:r>
            <a:r>
              <a:rPr lang="en-US" altLang="ko-KR" sz="2000" dirty="0"/>
              <a:t>3</a:t>
            </a:r>
            <a:r>
              <a:rPr lang="ko-KR" altLang="en-US" sz="2000" dirty="0"/>
              <a:t>학점 부여</a:t>
            </a:r>
            <a:br>
              <a:rPr lang="en-US" altLang="ko-KR" sz="2000" dirty="0"/>
            </a:br>
            <a:r>
              <a:rPr lang="en-US" altLang="ko-KR" sz="2000" dirty="0"/>
              <a:t>(</a:t>
            </a:r>
            <a:r>
              <a:rPr lang="ko-KR" altLang="en-US" sz="2000" dirty="0"/>
              <a:t>사업단에서 일괄적으로 수강신청 함</a:t>
            </a:r>
            <a:r>
              <a:rPr lang="en-US" altLang="ko-KR" sz="2000" dirty="0"/>
              <a:t>)</a:t>
            </a:r>
            <a:br>
              <a:rPr lang="en-US" altLang="ko-KR" sz="2000" dirty="0"/>
            </a:br>
            <a:r>
              <a:rPr lang="en-US" altLang="ko-KR" sz="2000" dirty="0"/>
              <a:t>※ 2020</a:t>
            </a:r>
            <a:r>
              <a:rPr lang="ko-KR" altLang="en-US" sz="2000" dirty="0"/>
              <a:t>년 하계계절학기 미 이수 시 다음학기로 학점을 받는 것이 불가능</a:t>
            </a:r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일비지원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000" b="1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학점취득 시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): </a:t>
            </a:r>
            <a:r>
              <a:rPr lang="en-US" altLang="ko-KR" sz="2000" dirty="0"/>
              <a:t>1</a:t>
            </a:r>
            <a:r>
              <a:rPr lang="ko-KR" altLang="en-US" sz="2000" dirty="0"/>
              <a:t>일 </a:t>
            </a:r>
            <a:r>
              <a:rPr lang="en-US" altLang="ko-KR" sz="2000" dirty="0"/>
              <a:t>6</a:t>
            </a:r>
            <a:r>
              <a:rPr lang="ko-KR" altLang="en-US" sz="2000" dirty="0"/>
              <a:t>시간</a:t>
            </a:r>
            <a:r>
              <a:rPr lang="en-US" altLang="ko-KR" sz="2000" dirty="0"/>
              <a:t>~8</a:t>
            </a:r>
            <a:r>
              <a:rPr lang="ko-KR" altLang="en-US" sz="2000" dirty="0"/>
              <a:t>시간 기준</a:t>
            </a:r>
            <a:r>
              <a:rPr lang="en-US" altLang="ko-KR" sz="2000" dirty="0"/>
              <a:t>,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b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ko-KR" altLang="en-US" sz="20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일비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만원 총 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40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만원 </a:t>
            </a:r>
            <a:r>
              <a:rPr lang="en-US" altLang="ko-KR" sz="2000" dirty="0"/>
              <a:t>/ 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* </a:t>
            </a:r>
            <a:r>
              <a:rPr lang="ko-KR" altLang="en-US" sz="20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일비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교통비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식대 포함 </a:t>
            </a:r>
            <a:b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en-US" altLang="ko-KR" sz="2000" dirty="0"/>
              <a:t>- </a:t>
            </a:r>
            <a:r>
              <a:rPr lang="ko-KR" altLang="en-US" sz="2000" dirty="0"/>
              <a:t>수강료 지원</a:t>
            </a:r>
            <a:r>
              <a:rPr lang="en-US" altLang="ko-KR" sz="2000" dirty="0"/>
              <a:t>(</a:t>
            </a:r>
            <a:r>
              <a:rPr lang="ko-KR" altLang="en-US" sz="2000" dirty="0"/>
              <a:t>현장실습 </a:t>
            </a:r>
            <a:r>
              <a:rPr lang="ko-KR" altLang="en-US" sz="20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계절학기 등록금 </a:t>
            </a:r>
            <a:r>
              <a:rPr lang="en-US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12</a:t>
            </a:r>
            <a:r>
              <a:rPr lang="ko-KR" altLang="en-US" sz="20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만원 지원</a:t>
            </a:r>
            <a:r>
              <a:rPr lang="en-US" altLang="ko-KR" sz="2000" dirty="0"/>
              <a:t>)</a:t>
            </a:r>
            <a:endParaRPr lang="ko-KR" altLang="en-US" sz="2000" dirty="0"/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스마일리지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지급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학점취득 시</a:t>
            </a:r>
            <a:r>
              <a:rPr lang="en-US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): 20</a:t>
            </a:r>
            <a:r>
              <a:rPr lang="ko-KR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점</a:t>
            </a:r>
          </a:p>
        </p:txBody>
      </p:sp>
    </p:spTree>
    <p:extLst>
      <p:ext uri="{BB962C8B-B14F-4D97-AF65-F5344CB8AC3E}">
        <p14:creationId xmlns:p14="http://schemas.microsoft.com/office/powerpoint/2010/main" val="2328698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지원내용</a:t>
            </a:r>
            <a:r>
              <a:rPr lang="en-US" altLang="ko-KR" dirty="0"/>
              <a:t>-</a:t>
            </a:r>
            <a:r>
              <a:rPr lang="ko-KR" altLang="en-US" dirty="0"/>
              <a:t>지급제한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12420" y="2222286"/>
            <a:ext cx="8534400" cy="4071833"/>
          </a:xfrm>
        </p:spPr>
        <p:txBody>
          <a:bodyPr>
            <a:normAutofit/>
          </a:bodyPr>
          <a:lstStyle/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dirty="0"/>
              <a:t>현장실습 일수</a:t>
            </a:r>
            <a:r>
              <a:rPr lang="en-US" altLang="ko-KR" sz="2000" dirty="0"/>
              <a:t>(20</a:t>
            </a:r>
            <a:r>
              <a:rPr lang="ko-KR" altLang="en-US" sz="2000" dirty="0"/>
              <a:t>일</a:t>
            </a:r>
            <a:r>
              <a:rPr lang="en-US" altLang="ko-KR" sz="2000" dirty="0"/>
              <a:t>)</a:t>
            </a:r>
            <a:r>
              <a:rPr lang="ko-KR" altLang="en-US" sz="2000" dirty="0"/>
              <a:t>를 수행하지 못한 경우</a:t>
            </a:r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dirty="0"/>
              <a:t>실습 종료 후 제출기간 내에 보고서를 제출하지 못한 경우</a:t>
            </a:r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dirty="0"/>
              <a:t>고의적으로 현장실습 분위기를 저해하거나 질서를 문란하게 한 경우</a:t>
            </a:r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dirty="0"/>
              <a:t>고의적으로 실습기관의 업무를 방해하거나 이익에 반하는 행위를 한 경우</a:t>
            </a:r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dirty="0"/>
              <a:t>학생의 신분을 벗어난 행위로 학교의 명예를 실추시켰다고 판단되는 경우</a:t>
            </a:r>
          </a:p>
          <a:p>
            <a:pPr marL="457200" indent="-457200" fontAlgn="base">
              <a:buFont typeface="+mj-ea"/>
              <a:buAutoNum type="circleNumDbPlain"/>
            </a:pPr>
            <a:r>
              <a:rPr lang="ko-KR" altLang="en-US" sz="2000" dirty="0"/>
              <a:t>현장실습 중 실습기관 내규의 징계사유에 해당하는 무단 결근한 경우</a:t>
            </a:r>
          </a:p>
        </p:txBody>
      </p:sp>
    </p:spTree>
    <p:extLst>
      <p:ext uri="{BB962C8B-B14F-4D97-AF65-F5344CB8AC3E}">
        <p14:creationId xmlns:p14="http://schemas.microsoft.com/office/powerpoint/2010/main" val="414399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지원내용</a:t>
            </a:r>
            <a:r>
              <a:rPr lang="en-US" altLang="ko-KR" dirty="0"/>
              <a:t>-</a:t>
            </a:r>
            <a:r>
              <a:rPr lang="ko-KR" altLang="en-US" dirty="0"/>
              <a:t>지급방법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7305" y="2415233"/>
            <a:ext cx="7889386" cy="3636510"/>
          </a:xfrm>
        </p:spPr>
        <p:txBody>
          <a:bodyPr>
            <a:normAutofit/>
          </a:bodyPr>
          <a:lstStyle/>
          <a:p>
            <a:r>
              <a:rPr lang="ko-KR" altLang="en-US" sz="2000" dirty="0"/>
              <a:t>현장실습 보고서</a:t>
            </a:r>
            <a:r>
              <a:rPr lang="en-US" altLang="ko-KR" sz="2000" dirty="0"/>
              <a:t>(</a:t>
            </a:r>
            <a:r>
              <a:rPr lang="ko-KR" altLang="en-US" sz="2000" dirty="0"/>
              <a:t>주간보고서 및 출근부</a:t>
            </a:r>
            <a:r>
              <a:rPr lang="en-US" altLang="ko-KR" sz="2000" dirty="0"/>
              <a:t>, </a:t>
            </a:r>
            <a:r>
              <a:rPr lang="ko-KR" altLang="en-US" sz="2000" dirty="0"/>
              <a:t>수행평가표 등</a:t>
            </a:r>
            <a:r>
              <a:rPr lang="en-US" altLang="ko-KR" sz="2000" dirty="0"/>
              <a:t>) </a:t>
            </a:r>
            <a:r>
              <a:rPr lang="ko-KR" altLang="en-US" sz="2000" dirty="0"/>
              <a:t>제출 및 학점부여 후 본인계좌로 입금</a:t>
            </a:r>
          </a:p>
          <a:p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052228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altLang="ko-KR" dirty="0"/>
              <a:t>5. </a:t>
            </a:r>
            <a:r>
              <a:rPr lang="ko-KR" altLang="en-US" dirty="0"/>
              <a:t>제출서류</a:t>
            </a:r>
            <a:r>
              <a:rPr lang="en-US" altLang="ko-KR" sz="3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(2020.08.10.(</a:t>
            </a:r>
            <a:r>
              <a:rPr lang="ko-KR" altLang="en-US" sz="3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월</a:t>
            </a:r>
            <a:r>
              <a:rPr lang="en-US" altLang="ko-KR" sz="3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)~2020.08.12.(</a:t>
            </a:r>
            <a:r>
              <a:rPr lang="ko-KR" altLang="en-US" sz="3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수</a:t>
            </a:r>
            <a:r>
              <a:rPr lang="en-US" altLang="ko-KR" sz="3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))</a:t>
            </a:r>
            <a:endParaRPr lang="ko-KR" alt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25977" y="2264231"/>
            <a:ext cx="8692042" cy="4384253"/>
          </a:xfrm>
        </p:spPr>
        <p:txBody>
          <a:bodyPr anchor="t">
            <a:normAutofit fontScale="92500" lnSpcReduction="10000"/>
          </a:bodyPr>
          <a:lstStyle/>
          <a:p>
            <a:pPr fontAlgn="base"/>
            <a:r>
              <a:rPr lang="en-US" altLang="ko-KR" dirty="0"/>
              <a:t> </a:t>
            </a:r>
            <a:r>
              <a:rPr lang="ko-KR" altLang="en-US" dirty="0"/>
              <a:t>제출서류</a:t>
            </a:r>
            <a:r>
              <a:rPr lang="en-US" altLang="ko-KR" dirty="0"/>
              <a:t>: </a:t>
            </a:r>
            <a:r>
              <a:rPr lang="ko-KR" altLang="en-US" dirty="0"/>
              <a:t>현장실습 종료 후 </a:t>
            </a:r>
            <a:r>
              <a:rPr lang="en-US" altLang="ko-KR" dirty="0"/>
              <a:t>5</a:t>
            </a:r>
            <a:r>
              <a:rPr lang="ko-KR" altLang="en-US" dirty="0"/>
              <a:t>일 이내 직접 제출요망</a:t>
            </a:r>
            <a:r>
              <a:rPr lang="en-US" altLang="ko-K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(2020.08.10.(</a:t>
            </a: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월</a:t>
            </a:r>
            <a:r>
              <a:rPr lang="en-US" altLang="ko-K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)~2020.08.12.(</a:t>
            </a:r>
            <a:r>
              <a:rPr lang="ko-KR" alt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수</a:t>
            </a:r>
            <a:r>
              <a:rPr lang="en-US" altLang="ko-K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))</a:t>
            </a:r>
          </a:p>
          <a:p>
            <a:pPr fontAlgn="base"/>
            <a:r>
              <a:rPr lang="en-US" altLang="ko-KR" b="1" dirty="0"/>
              <a:t>&lt;</a:t>
            </a:r>
            <a:r>
              <a:rPr lang="ko-KR" altLang="en-US" b="1" dirty="0"/>
              <a:t>현장실습 보고서</a:t>
            </a:r>
            <a:r>
              <a:rPr lang="en-US" altLang="ko-KR" b="1" dirty="0"/>
              <a:t>&gt; * ※ </a:t>
            </a:r>
            <a:r>
              <a:rPr lang="ko-KR" altLang="en-US" b="1" dirty="0"/>
              <a:t>서류작성 시 연필사용 금지</a:t>
            </a:r>
            <a:endParaRPr lang="ko-KR" altLang="en-US" dirty="0"/>
          </a:p>
          <a:p>
            <a:pPr marL="800100" lvl="1" indent="-342900" fontAlgn="base">
              <a:buFont typeface="+mj-ea"/>
              <a:buAutoNum type="circleNumDbPlain"/>
            </a:pPr>
            <a:r>
              <a:rPr lang="ko-KR" altLang="en-US" dirty="0"/>
              <a:t>협약서</a:t>
            </a:r>
            <a:r>
              <a:rPr lang="en-US" altLang="ko-KR" dirty="0"/>
              <a:t>(</a:t>
            </a:r>
            <a:r>
              <a:rPr lang="ko-KR" altLang="en-US" dirty="0"/>
              <a:t>기업용</a:t>
            </a:r>
            <a:r>
              <a:rPr lang="en-US" altLang="ko-KR" dirty="0"/>
              <a:t>, </a:t>
            </a:r>
            <a:r>
              <a:rPr lang="ko-KR" altLang="en-US" dirty="0"/>
              <a:t>학생용</a:t>
            </a:r>
            <a:r>
              <a:rPr lang="en-US" altLang="ko-KR" dirty="0"/>
              <a:t>, </a:t>
            </a:r>
            <a:r>
              <a:rPr lang="ko-KR" altLang="en-US" dirty="0"/>
              <a:t>학교용 각 학부씩 작성하고 학교용을 제외한 나머지는 절취하여 각각 보관 </a:t>
            </a:r>
            <a:r>
              <a:rPr lang="ko-KR" altLang="en-US" b="1" u="sng" dirty="0"/>
              <a:t>* 협약일자</a:t>
            </a:r>
            <a:r>
              <a:rPr lang="en-US" altLang="ko-KR" b="1" u="sng" dirty="0"/>
              <a:t>: 2020</a:t>
            </a:r>
            <a:r>
              <a:rPr lang="ko-KR" altLang="en-US" b="1" u="sng" dirty="0"/>
              <a:t>년 </a:t>
            </a:r>
            <a:r>
              <a:rPr lang="en-US" altLang="ko-KR" b="1" u="sng" dirty="0"/>
              <a:t>07</a:t>
            </a:r>
            <a:r>
              <a:rPr lang="ko-KR" altLang="en-US" b="1" u="sng" dirty="0"/>
              <a:t>월 </a:t>
            </a:r>
            <a:r>
              <a:rPr lang="en-US" altLang="ko-KR" b="1" u="sng" dirty="0"/>
              <a:t>06</a:t>
            </a:r>
            <a:r>
              <a:rPr lang="ko-KR" altLang="en-US" b="1" u="sng" dirty="0"/>
              <a:t>일</a:t>
            </a:r>
            <a:endParaRPr lang="ko-KR" altLang="en-US" u="sng" dirty="0"/>
          </a:p>
          <a:p>
            <a:pPr marL="800100" lvl="1" indent="-342900" fontAlgn="base">
              <a:buFont typeface="+mj-ea"/>
              <a:buAutoNum type="circleNumDbPlain"/>
            </a:pPr>
            <a:r>
              <a:rPr lang="ko-KR" altLang="en-US" dirty="0"/>
              <a:t>현장실습 산업체 현장 방문지도보고서</a:t>
            </a:r>
            <a:r>
              <a:rPr lang="en-US" altLang="ko-KR" dirty="0"/>
              <a:t>: </a:t>
            </a:r>
            <a:r>
              <a:rPr lang="ko-KR" altLang="en-US" dirty="0"/>
              <a:t>지도교수</a:t>
            </a:r>
            <a:r>
              <a:rPr lang="en-US" altLang="ko-KR" dirty="0"/>
              <a:t>(</a:t>
            </a:r>
            <a:r>
              <a:rPr lang="ko-KR" altLang="en-US" dirty="0"/>
              <a:t>담당교수</a:t>
            </a:r>
            <a:r>
              <a:rPr lang="en-US" altLang="ko-KR" dirty="0"/>
              <a:t>)</a:t>
            </a:r>
            <a:r>
              <a:rPr lang="ko-KR" altLang="en-US" dirty="0"/>
              <a:t>가 산업체 방문 후 보고서 제출</a:t>
            </a:r>
          </a:p>
          <a:p>
            <a:pPr marL="800100" lvl="1" indent="-342900" fontAlgn="base">
              <a:buFont typeface="+mj-ea"/>
              <a:buAutoNum type="circleNumDbPlain"/>
            </a:pPr>
            <a:r>
              <a:rPr lang="ko-KR" altLang="en-US" dirty="0"/>
              <a:t>현장실습 운영 계획서</a:t>
            </a:r>
            <a:r>
              <a:rPr lang="en-US" altLang="ko-KR" dirty="0"/>
              <a:t>(</a:t>
            </a:r>
            <a:r>
              <a:rPr lang="ko-KR" altLang="en-US" dirty="0"/>
              <a:t>기업에서 작성</a:t>
            </a:r>
            <a:r>
              <a:rPr lang="en-US" altLang="ko-KR" dirty="0"/>
              <a:t>) </a:t>
            </a:r>
            <a:r>
              <a:rPr lang="ko-KR" altLang="en-US" dirty="0" err="1"/>
              <a:t>주차별</a:t>
            </a:r>
            <a:r>
              <a:rPr lang="ko-KR" altLang="en-US" dirty="0"/>
              <a:t> 세부내용 기입 </a:t>
            </a:r>
            <a:br>
              <a:rPr lang="en-US" altLang="ko-KR" dirty="0"/>
            </a:br>
            <a:r>
              <a:rPr lang="ko-KR" altLang="en-US" b="1" u="sng" dirty="0"/>
              <a:t>* 작성일자</a:t>
            </a:r>
            <a:r>
              <a:rPr lang="en-US" altLang="ko-KR" b="1" u="sng" dirty="0"/>
              <a:t>: 2020</a:t>
            </a:r>
            <a:r>
              <a:rPr lang="ko-KR" altLang="en-US" b="1" u="sng" dirty="0"/>
              <a:t>년 </a:t>
            </a:r>
            <a:r>
              <a:rPr lang="en-US" altLang="ko-KR" b="1" u="sng" dirty="0"/>
              <a:t>07</a:t>
            </a:r>
            <a:r>
              <a:rPr lang="ko-KR" altLang="en-US" b="1" u="sng" dirty="0"/>
              <a:t>월 </a:t>
            </a:r>
            <a:r>
              <a:rPr lang="en-US" altLang="ko-KR" b="1" u="sng" dirty="0"/>
              <a:t>06</a:t>
            </a:r>
            <a:r>
              <a:rPr lang="ko-KR" altLang="en-US" b="1" u="sng" dirty="0"/>
              <a:t>일</a:t>
            </a:r>
            <a:endParaRPr lang="ko-KR" altLang="en-US" u="sng" dirty="0"/>
          </a:p>
          <a:p>
            <a:pPr marL="800100" lvl="1" indent="-342900" fontAlgn="base">
              <a:buFont typeface="+mj-ea"/>
              <a:buAutoNum type="circleNumDbPlain"/>
            </a:pPr>
            <a:r>
              <a:rPr lang="ko-KR" altLang="en-US" dirty="0"/>
              <a:t>출근부</a:t>
            </a:r>
            <a:r>
              <a:rPr lang="en-US" altLang="ko-KR" dirty="0"/>
              <a:t>(</a:t>
            </a:r>
            <a:r>
              <a:rPr lang="ko-KR" altLang="en-US" dirty="0"/>
              <a:t>직인 </a:t>
            </a:r>
            <a:r>
              <a:rPr lang="ko-KR" altLang="en-US" dirty="0" err="1"/>
              <a:t>란에</a:t>
            </a:r>
            <a:r>
              <a:rPr lang="ko-KR" altLang="en-US" dirty="0"/>
              <a:t> 도장</a:t>
            </a:r>
            <a:r>
              <a:rPr lang="en-US" altLang="ko-KR" dirty="0"/>
              <a:t>(</a:t>
            </a:r>
            <a:r>
              <a:rPr lang="ko-KR" altLang="en-US" dirty="0"/>
              <a:t>직인</a:t>
            </a:r>
            <a:r>
              <a:rPr lang="en-US" altLang="ko-KR" dirty="0"/>
              <a:t>) </a:t>
            </a:r>
            <a:r>
              <a:rPr lang="ko-KR" altLang="en-US" dirty="0"/>
              <a:t>필수</a:t>
            </a:r>
            <a:r>
              <a:rPr lang="en-US" altLang="ko-KR" dirty="0"/>
              <a:t>)</a:t>
            </a:r>
            <a:endParaRPr lang="ko-KR" altLang="en-US" dirty="0"/>
          </a:p>
          <a:p>
            <a:pPr marL="800100" lvl="1" indent="-342900" fontAlgn="base">
              <a:buFont typeface="+mj-ea"/>
              <a:buAutoNum type="circleNumDbPlain"/>
            </a:pPr>
            <a:r>
              <a:rPr lang="ko-KR" altLang="en-US" dirty="0"/>
              <a:t>주간보고서</a:t>
            </a:r>
            <a:r>
              <a:rPr lang="en-US" altLang="ko-KR" dirty="0"/>
              <a:t>(</a:t>
            </a:r>
            <a:r>
              <a:rPr lang="ko-KR" altLang="en-US" dirty="0"/>
              <a:t>종합보고서</a:t>
            </a:r>
            <a:r>
              <a:rPr lang="en-US" altLang="ko-KR" dirty="0"/>
              <a:t>, </a:t>
            </a:r>
            <a:r>
              <a:rPr lang="ko-KR" altLang="en-US" dirty="0"/>
              <a:t>설문지 포함</a:t>
            </a:r>
            <a:r>
              <a:rPr lang="en-US" altLang="ko-KR" dirty="0"/>
              <a:t>): 3~5</a:t>
            </a:r>
            <a:r>
              <a:rPr lang="ko-KR" altLang="en-US" dirty="0"/>
              <a:t>줄 이상 </a:t>
            </a:r>
            <a:r>
              <a:rPr lang="ko-KR" altLang="en-US" dirty="0" err="1"/>
              <a:t>성의있게</a:t>
            </a:r>
            <a:r>
              <a:rPr lang="ko-KR" altLang="en-US" dirty="0"/>
              <a:t> 작성</a:t>
            </a:r>
            <a:r>
              <a:rPr lang="en-US" altLang="ko-KR" dirty="0"/>
              <a:t>, </a:t>
            </a:r>
            <a:r>
              <a:rPr lang="ko-KR" altLang="en-US" dirty="0"/>
              <a:t>전공 관련내용으로 작성할 것</a:t>
            </a:r>
            <a:br>
              <a:rPr lang="en-US" altLang="ko-KR" dirty="0"/>
            </a:br>
            <a:r>
              <a:rPr lang="ko-KR" altLang="en-US" b="1" dirty="0"/>
              <a:t>* </a:t>
            </a:r>
            <a:r>
              <a:rPr lang="ko-KR" altLang="en-US" b="1" u="sng" dirty="0"/>
              <a:t>하루 실습시간은 </a:t>
            </a:r>
            <a:r>
              <a:rPr lang="en-US" altLang="ko-KR" b="1" u="sng" dirty="0"/>
              <a:t>6</a:t>
            </a:r>
            <a:r>
              <a:rPr lang="ko-KR" altLang="en-US" b="1" u="sng" dirty="0"/>
              <a:t>시간 이상 </a:t>
            </a:r>
            <a:r>
              <a:rPr lang="en-US" altLang="ko-KR" b="1" u="sng" dirty="0"/>
              <a:t>8</a:t>
            </a:r>
            <a:r>
              <a:rPr lang="ko-KR" altLang="en-US" b="1" u="sng" dirty="0"/>
              <a:t>시간 미만</a:t>
            </a:r>
            <a:r>
              <a:rPr lang="en-US" altLang="ko-KR" b="1" u="sng" dirty="0"/>
              <a:t>(2. </a:t>
            </a:r>
            <a:r>
              <a:rPr lang="ko-KR" altLang="en-US" b="1" u="sng" dirty="0"/>
              <a:t>개요부분 필히 참조</a:t>
            </a:r>
            <a:r>
              <a:rPr lang="en-US" altLang="ko-KR" b="1" u="sng" dirty="0"/>
              <a:t>)</a:t>
            </a:r>
            <a:endParaRPr lang="ko-KR" altLang="en-US" dirty="0"/>
          </a:p>
          <a:p>
            <a:pPr marL="800100" lvl="1" indent="-342900" fontAlgn="base">
              <a:buFont typeface="+mj-ea"/>
              <a:buAutoNum type="circleNumDbPlain"/>
            </a:pPr>
            <a:r>
              <a:rPr lang="ko-KR" altLang="en-US" dirty="0"/>
              <a:t>현장실습 관련 자료 </a:t>
            </a:r>
            <a:r>
              <a:rPr lang="en-US" altLang="ko-KR" dirty="0"/>
              <a:t>: </a:t>
            </a:r>
            <a:r>
              <a:rPr lang="ko-KR" altLang="en-US" dirty="0"/>
              <a:t>사진 </a:t>
            </a:r>
            <a:r>
              <a:rPr lang="en-US" altLang="ko-KR" dirty="0"/>
              <a:t>2</a:t>
            </a:r>
            <a:r>
              <a:rPr lang="ko-KR" altLang="en-US" dirty="0"/>
              <a:t>장 부착</a:t>
            </a:r>
          </a:p>
          <a:p>
            <a:pPr marL="800100" lvl="1" indent="-342900" fontAlgn="base">
              <a:buFont typeface="+mj-ea"/>
              <a:buAutoNum type="circleNumDbPlain"/>
            </a:pPr>
            <a:r>
              <a:rPr lang="ko-KR" altLang="en-US" dirty="0"/>
              <a:t>수행평가표</a:t>
            </a:r>
            <a:r>
              <a:rPr lang="en-US" altLang="ko-KR" dirty="0"/>
              <a:t>(</a:t>
            </a:r>
            <a:r>
              <a:rPr lang="ko-KR" altLang="en-US" dirty="0"/>
              <a:t>기업에서 작성</a:t>
            </a:r>
            <a:r>
              <a:rPr lang="en-US" altLang="ko-KR" dirty="0"/>
              <a:t>, </a:t>
            </a:r>
            <a:r>
              <a:rPr lang="ko-KR" altLang="en-US" dirty="0" err="1"/>
              <a:t>직인란에</a:t>
            </a:r>
            <a:r>
              <a:rPr lang="ko-KR" altLang="en-US" dirty="0"/>
              <a:t> 직인 필수</a:t>
            </a:r>
            <a:r>
              <a:rPr lang="en-US" altLang="ko-KR" dirty="0"/>
              <a:t>): </a:t>
            </a:r>
            <a:r>
              <a:rPr lang="en-US" altLang="ko-KR" b="1" u="sng" dirty="0"/>
              <a:t>60</a:t>
            </a:r>
            <a:r>
              <a:rPr lang="ko-KR" altLang="en-US" b="1" u="sng" dirty="0"/>
              <a:t>점 미만의 경우 현장실습 이수 불가</a:t>
            </a:r>
          </a:p>
          <a:p>
            <a:pPr fontAlgn="base"/>
            <a:endParaRPr lang="ko-KR" altLang="en-US" dirty="0"/>
          </a:p>
          <a:p>
            <a:pPr fontAlgn="base"/>
            <a:endParaRPr lang="ko-KR" alt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1392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기타주의사항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4820" y="2222286"/>
            <a:ext cx="8138159" cy="4361393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1400" dirty="0">
                <a:latin typeface="+mj-ea"/>
                <a:ea typeface="+mj-ea"/>
              </a:rPr>
              <a:t>★실습기관에 요청하여 ‘현장실습생 산업재해보험’에 가입될 수 있도록 안내</a:t>
            </a:r>
            <a:r>
              <a:rPr lang="en-US" altLang="ko-KR" sz="1400" dirty="0">
                <a:latin typeface="+mj-ea"/>
                <a:ea typeface="+mj-ea"/>
              </a:rPr>
              <a:t>(</a:t>
            </a:r>
            <a:r>
              <a:rPr lang="ko-KR" altLang="en-US" sz="1400" dirty="0">
                <a:latin typeface="+mj-ea"/>
                <a:ea typeface="+mj-ea"/>
              </a:rPr>
              <a:t>산재보험법 제 </a:t>
            </a:r>
            <a:r>
              <a:rPr lang="en-US" altLang="ko-KR" sz="1400" dirty="0">
                <a:latin typeface="+mj-ea"/>
                <a:ea typeface="+mj-ea"/>
              </a:rPr>
              <a:t>123</a:t>
            </a:r>
            <a:r>
              <a:rPr lang="ko-KR" altLang="en-US" sz="1400" dirty="0">
                <a:latin typeface="+mj-ea"/>
                <a:ea typeface="+mj-ea"/>
              </a:rPr>
              <a:t>조</a:t>
            </a:r>
            <a:r>
              <a:rPr lang="en-US" altLang="ko-KR" sz="1400" dirty="0">
                <a:latin typeface="+mj-ea"/>
                <a:ea typeface="+mj-ea"/>
              </a:rPr>
              <a:t>, </a:t>
            </a:r>
            <a:r>
              <a:rPr lang="ko-KR" altLang="en-US" sz="1400" dirty="0">
                <a:latin typeface="+mj-ea"/>
                <a:ea typeface="+mj-ea"/>
              </a:rPr>
              <a:t>현장실습생에 대한 특례</a:t>
            </a:r>
            <a:r>
              <a:rPr lang="en-US" altLang="ko-KR" sz="1400" dirty="0">
                <a:latin typeface="+mj-ea"/>
                <a:ea typeface="+mj-ea"/>
              </a:rPr>
              <a:t>)</a:t>
            </a:r>
            <a:endParaRPr lang="ko-KR" altLang="en-US" sz="1400" dirty="0">
              <a:latin typeface="+mj-ea"/>
              <a:ea typeface="+mj-ea"/>
            </a:endParaRP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현장실습보고서는 볼펜으로 작성하고 최대한 재 작성되지 않도록 주의</a:t>
            </a: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현장실습 기간 내 휴학 불가</a:t>
            </a: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국가 공휴일이나 개인적인 사유 및 기업의 일정과 관련하여 결근 발생 시 결근 일수만큼 추가 근무</a:t>
            </a: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계절학기 오프라인수업과 동시 진행 불가</a:t>
            </a:r>
            <a:r>
              <a:rPr lang="en-US" altLang="ko-KR" sz="1400" dirty="0">
                <a:latin typeface="+mj-ea"/>
                <a:ea typeface="+mj-ea"/>
              </a:rPr>
              <a:t>: </a:t>
            </a:r>
            <a:r>
              <a:rPr lang="ko-KR" altLang="en-US" sz="1400" dirty="0">
                <a:latin typeface="+mj-ea"/>
                <a:ea typeface="+mj-ea"/>
              </a:rPr>
              <a:t>오프라인 수강신청이 되어있을 시 수강신청이 되지 않음</a:t>
            </a: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재학 중 계절학기 학점은 총 </a:t>
            </a:r>
            <a:r>
              <a:rPr lang="en-US" altLang="ko-KR" sz="1400" dirty="0">
                <a:latin typeface="+mj-ea"/>
                <a:ea typeface="+mj-ea"/>
              </a:rPr>
              <a:t>12</a:t>
            </a:r>
            <a:r>
              <a:rPr lang="ko-KR" altLang="en-US" sz="1400" dirty="0">
                <a:latin typeface="+mj-ea"/>
                <a:ea typeface="+mj-ea"/>
              </a:rPr>
              <a:t>학점까지 인정되므로 현장실습 </a:t>
            </a:r>
            <a:r>
              <a:rPr lang="en-US" altLang="ko-KR" sz="1400" dirty="0">
                <a:latin typeface="+mj-ea"/>
                <a:ea typeface="+mj-ea"/>
              </a:rPr>
              <a:t>3</a:t>
            </a:r>
            <a:r>
              <a:rPr lang="ko-KR" altLang="en-US" sz="1400" dirty="0">
                <a:latin typeface="+mj-ea"/>
                <a:ea typeface="+mj-ea"/>
              </a:rPr>
              <a:t>학점 비워둘 것</a:t>
            </a: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현장실습 </a:t>
            </a:r>
            <a:r>
              <a:rPr lang="en-US" altLang="ko-KR" sz="1400" dirty="0">
                <a:latin typeface="+mj-ea"/>
                <a:ea typeface="+mj-ea"/>
              </a:rPr>
              <a:t>3</a:t>
            </a:r>
            <a:r>
              <a:rPr lang="ko-KR" altLang="en-US" sz="1400" dirty="0">
                <a:latin typeface="+mj-ea"/>
                <a:ea typeface="+mj-ea"/>
              </a:rPr>
              <a:t>회 이상 실습 불가</a:t>
            </a: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현장실습지원센터에서 불시에 실습기관 방문 예정</a:t>
            </a:r>
            <a:r>
              <a:rPr lang="en-US" altLang="ko-KR" sz="1400" dirty="0">
                <a:latin typeface="+mj-ea"/>
                <a:ea typeface="+mj-ea"/>
              </a:rPr>
              <a:t>(</a:t>
            </a:r>
            <a:r>
              <a:rPr lang="ko-KR" altLang="en-US" sz="1400" dirty="0" err="1">
                <a:latin typeface="+mj-ea"/>
                <a:ea typeface="+mj-ea"/>
              </a:rPr>
              <a:t>미진행</a:t>
            </a:r>
            <a:r>
              <a:rPr lang="ko-KR" altLang="en-US" sz="1400" dirty="0">
                <a:latin typeface="+mj-ea"/>
                <a:ea typeface="+mj-ea"/>
              </a:rPr>
              <a:t> 시 현장실습 자동 취소 및 보험료 환수</a:t>
            </a:r>
            <a:r>
              <a:rPr lang="en-US" altLang="ko-KR" sz="1400" dirty="0">
                <a:latin typeface="+mj-ea"/>
                <a:ea typeface="+mj-ea"/>
              </a:rPr>
              <a:t>)</a:t>
            </a:r>
            <a:endParaRPr lang="ko-KR" altLang="en-US" sz="1400" dirty="0">
              <a:latin typeface="+mj-ea"/>
              <a:ea typeface="+mj-ea"/>
            </a:endParaRP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단순 반복적인 실습은 실습으로 인정 불가</a:t>
            </a:r>
            <a:r>
              <a:rPr lang="en-US" altLang="ko-KR" sz="1400" dirty="0">
                <a:latin typeface="+mj-ea"/>
                <a:ea typeface="+mj-ea"/>
              </a:rPr>
              <a:t>(</a:t>
            </a:r>
            <a:r>
              <a:rPr lang="ko-KR" altLang="en-US" sz="1400" dirty="0">
                <a:latin typeface="+mj-ea"/>
                <a:ea typeface="+mj-ea"/>
              </a:rPr>
              <a:t>예</a:t>
            </a:r>
            <a:r>
              <a:rPr lang="en-US" altLang="ko-KR" sz="1400" dirty="0">
                <a:latin typeface="+mj-ea"/>
                <a:ea typeface="+mj-ea"/>
              </a:rPr>
              <a:t>_</a:t>
            </a:r>
            <a:r>
              <a:rPr lang="ko-KR" altLang="en-US" sz="1400" dirty="0">
                <a:latin typeface="+mj-ea"/>
                <a:ea typeface="+mj-ea"/>
              </a:rPr>
              <a:t>편의점</a:t>
            </a:r>
            <a:r>
              <a:rPr lang="en-US" altLang="ko-KR" sz="1400" dirty="0">
                <a:latin typeface="+mj-ea"/>
                <a:ea typeface="+mj-ea"/>
              </a:rPr>
              <a:t>, </a:t>
            </a:r>
            <a:r>
              <a:rPr lang="ko-KR" altLang="en-US" sz="1400" dirty="0">
                <a:latin typeface="+mj-ea"/>
                <a:ea typeface="+mj-ea"/>
              </a:rPr>
              <a:t>공장생산업무</a:t>
            </a:r>
            <a:r>
              <a:rPr lang="en-US" altLang="ko-KR" sz="1400" dirty="0">
                <a:latin typeface="+mj-ea"/>
                <a:ea typeface="+mj-ea"/>
              </a:rPr>
              <a:t>, </a:t>
            </a:r>
            <a:r>
              <a:rPr lang="ko-KR" altLang="en-US" sz="1400" dirty="0">
                <a:latin typeface="+mj-ea"/>
                <a:ea typeface="+mj-ea"/>
              </a:rPr>
              <a:t>음식점 </a:t>
            </a:r>
            <a:r>
              <a:rPr lang="ko-KR" altLang="en-US" sz="1400" dirty="0" err="1">
                <a:latin typeface="+mj-ea"/>
                <a:ea typeface="+mj-ea"/>
              </a:rPr>
              <a:t>서빙</a:t>
            </a:r>
            <a:r>
              <a:rPr lang="ko-KR" altLang="en-US" sz="1400" dirty="0">
                <a:latin typeface="+mj-ea"/>
                <a:ea typeface="+mj-ea"/>
              </a:rPr>
              <a:t> 등</a:t>
            </a:r>
            <a:r>
              <a:rPr lang="en-US" altLang="ko-KR" sz="1400" dirty="0">
                <a:latin typeface="+mj-ea"/>
                <a:ea typeface="+mj-ea"/>
              </a:rPr>
              <a:t>)</a:t>
            </a:r>
            <a:endParaRPr lang="ko-KR" altLang="en-US" sz="1400" dirty="0">
              <a:latin typeface="+mj-ea"/>
              <a:ea typeface="+mj-ea"/>
            </a:endParaRPr>
          </a:p>
          <a:p>
            <a:pPr fontAlgn="base"/>
            <a:r>
              <a:rPr lang="ko-KR" altLang="en-US" sz="1400" dirty="0">
                <a:latin typeface="+mj-ea"/>
                <a:ea typeface="+mj-ea"/>
              </a:rPr>
              <a:t>유의사항</a:t>
            </a:r>
            <a:r>
              <a:rPr lang="en-US" altLang="ko-KR" sz="1400" dirty="0">
                <a:latin typeface="+mj-ea"/>
                <a:ea typeface="+mj-ea"/>
              </a:rPr>
              <a:t>: </a:t>
            </a:r>
            <a:r>
              <a:rPr lang="ko-KR" altLang="en-US" sz="1400" dirty="0">
                <a:latin typeface="+mj-ea"/>
                <a:ea typeface="+mj-ea"/>
              </a:rPr>
              <a:t>아래의 경우 사업단으로 즉시 연락 요망</a:t>
            </a:r>
          </a:p>
          <a:p>
            <a:pPr lvl="1" fontAlgn="base">
              <a:buFont typeface="Wingdings" panose="05000000000000000000" pitchFamily="2" charset="2"/>
              <a:buChar char="§"/>
            </a:pPr>
            <a:r>
              <a:rPr lang="ko-KR" altLang="en-US" sz="1400" dirty="0">
                <a:latin typeface="+mj-ea"/>
                <a:ea typeface="+mj-ea"/>
              </a:rPr>
              <a:t>① 현장실습 중 상해 또는 부상을 당하는 경우</a:t>
            </a:r>
          </a:p>
          <a:p>
            <a:pPr lvl="1" fontAlgn="base">
              <a:buFont typeface="Wingdings" panose="05000000000000000000" pitchFamily="2" charset="2"/>
              <a:buChar char="§"/>
            </a:pPr>
            <a:r>
              <a:rPr lang="ko-KR" altLang="en-US" sz="1400" dirty="0">
                <a:latin typeface="+mj-ea"/>
                <a:ea typeface="+mj-ea"/>
              </a:rPr>
              <a:t>② 부당한 처우를 당하거나 문의사항이 있을 경우</a:t>
            </a:r>
          </a:p>
        </p:txBody>
      </p:sp>
    </p:spTree>
    <p:extLst>
      <p:ext uri="{BB962C8B-B14F-4D97-AF65-F5344CB8AC3E}">
        <p14:creationId xmlns:p14="http://schemas.microsoft.com/office/powerpoint/2010/main" val="534596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882ACB-909B-41C9-BAD8-77B442A79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7. </a:t>
            </a:r>
            <a:r>
              <a:rPr lang="ko-KR" altLang="en-US" dirty="0"/>
              <a:t>오픈채팅방</a:t>
            </a:r>
            <a:r>
              <a:rPr lang="en-US" altLang="ko-KR" dirty="0"/>
              <a:t>(</a:t>
            </a:r>
            <a:r>
              <a:rPr lang="ko-KR" altLang="en-US" dirty="0"/>
              <a:t>현장근무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45682A2-E6CB-4AF5-8F67-802C47B24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645" y="2172747"/>
            <a:ext cx="3120706" cy="31207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F7E4E4-568D-460D-80E5-0DD2658C4CA0}"/>
              </a:ext>
            </a:extLst>
          </p:cNvPr>
          <p:cNvSpPr txBox="1"/>
          <p:nvPr/>
        </p:nvSpPr>
        <p:spPr>
          <a:xfrm>
            <a:off x="3361570" y="5587068"/>
            <a:ext cx="24208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참여코드 </a:t>
            </a:r>
            <a:r>
              <a:rPr lang="en-US" altLang="ko-KR" sz="2000" dirty="0"/>
              <a:t>: 3204217</a:t>
            </a:r>
            <a:endParaRPr lang="ko-KR" alt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EA402D-D7D8-4B7E-A64D-CE71503C699D}"/>
              </a:ext>
            </a:extLst>
          </p:cNvPr>
          <p:cNvSpPr txBox="1"/>
          <p:nvPr/>
        </p:nvSpPr>
        <p:spPr>
          <a:xfrm>
            <a:off x="2524001" y="5987178"/>
            <a:ext cx="40959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/>
              <a:t>*</a:t>
            </a:r>
            <a:r>
              <a:rPr lang="ko-KR" altLang="en-US" sz="2000" dirty="0"/>
              <a:t>본인 이름으로 </a:t>
            </a:r>
            <a:r>
              <a:rPr lang="ko-KR" altLang="en-US" sz="2000" dirty="0" err="1"/>
              <a:t>채팅방</a:t>
            </a:r>
            <a:r>
              <a:rPr lang="ko-KR" altLang="en-US" sz="2000" dirty="0"/>
              <a:t> 들어오세요</a:t>
            </a:r>
          </a:p>
        </p:txBody>
      </p:sp>
    </p:spTree>
    <p:extLst>
      <p:ext uri="{BB962C8B-B14F-4D97-AF65-F5344CB8AC3E}">
        <p14:creationId xmlns:p14="http://schemas.microsoft.com/office/powerpoint/2010/main" val="4191881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882ACB-909B-41C9-BAD8-77B442A79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7. </a:t>
            </a:r>
            <a:r>
              <a:rPr lang="ko-KR" altLang="en-US" dirty="0"/>
              <a:t>오픈채팅방</a:t>
            </a:r>
            <a:r>
              <a:rPr lang="en-US" altLang="ko-KR" dirty="0"/>
              <a:t>(</a:t>
            </a:r>
            <a:r>
              <a:rPr lang="ko-KR" altLang="en-US" dirty="0"/>
              <a:t>재택근무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69C8F20-D59D-46C7-98BD-91514F743F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645" y="2172747"/>
            <a:ext cx="3120706" cy="3120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641AFD-24F6-497D-BE05-3A4B93400025}"/>
              </a:ext>
            </a:extLst>
          </p:cNvPr>
          <p:cNvSpPr txBox="1"/>
          <p:nvPr/>
        </p:nvSpPr>
        <p:spPr>
          <a:xfrm>
            <a:off x="3361570" y="5587068"/>
            <a:ext cx="24208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참여코드 </a:t>
            </a:r>
            <a:r>
              <a:rPr lang="en-US" altLang="ko-KR" sz="2000" dirty="0"/>
              <a:t>: 3204217</a:t>
            </a:r>
            <a:endParaRPr lang="ko-KR" altLang="en-US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75A8A4-F707-4167-B5B9-2654CFE86E5D}"/>
              </a:ext>
            </a:extLst>
          </p:cNvPr>
          <p:cNvSpPr txBox="1"/>
          <p:nvPr/>
        </p:nvSpPr>
        <p:spPr>
          <a:xfrm>
            <a:off x="2524001" y="5987178"/>
            <a:ext cx="40959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/>
              <a:t>*</a:t>
            </a:r>
            <a:r>
              <a:rPr lang="ko-KR" altLang="en-US" sz="2000" dirty="0"/>
              <a:t>본인 이름으로 </a:t>
            </a:r>
            <a:r>
              <a:rPr lang="ko-KR" altLang="en-US" sz="2000" dirty="0" err="1"/>
              <a:t>채팅방</a:t>
            </a:r>
            <a:r>
              <a:rPr lang="ko-KR" altLang="en-US" sz="2000" dirty="0"/>
              <a:t> 들어오세요</a:t>
            </a:r>
          </a:p>
        </p:txBody>
      </p:sp>
    </p:spTree>
    <p:extLst>
      <p:ext uri="{BB962C8B-B14F-4D97-AF65-F5344CB8AC3E}">
        <p14:creationId xmlns:p14="http://schemas.microsoft.com/office/powerpoint/2010/main" val="2705779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EF1AF5-436C-4ABD-BCA0-D0B5173D1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8. </a:t>
            </a:r>
            <a:r>
              <a:rPr lang="ko-KR" altLang="en-US" dirty="0"/>
              <a:t>현장실습 보고서 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6A1DB1-C15B-4000-9834-CD0FC309CD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/>
              <a:t>방문 수령 </a:t>
            </a:r>
            <a:r>
              <a:rPr lang="en-US" altLang="ko-KR" sz="2000" dirty="0"/>
              <a:t>: </a:t>
            </a:r>
            <a:r>
              <a:rPr lang="ko-KR" altLang="en-US" sz="2000" dirty="0" err="1"/>
              <a:t>뉴밀레니엄관</a:t>
            </a:r>
            <a:r>
              <a:rPr lang="ko-KR" altLang="en-US" sz="2000" dirty="0"/>
              <a:t> </a:t>
            </a:r>
            <a:r>
              <a:rPr lang="en-US" altLang="ko-KR" sz="2000" dirty="0"/>
              <a:t>2</a:t>
            </a:r>
            <a:r>
              <a:rPr lang="ko-KR" altLang="en-US" sz="2000" dirty="0"/>
              <a:t>층</a:t>
            </a:r>
            <a:r>
              <a:rPr lang="en-US" altLang="ko-KR" sz="2000" dirty="0"/>
              <a:t>, SW</a:t>
            </a:r>
            <a:r>
              <a:rPr lang="ko-KR" altLang="en-US" sz="2000" dirty="0"/>
              <a:t>중심대학사업단</a:t>
            </a:r>
            <a:endParaRPr lang="en-US" altLang="ko-KR" sz="2000" dirty="0"/>
          </a:p>
          <a:p>
            <a:r>
              <a:rPr lang="ko-KR" altLang="en-US" sz="2000" dirty="0"/>
              <a:t>부득이하게 방문 수령 못하는 경우</a:t>
            </a:r>
            <a:r>
              <a:rPr lang="en-US" altLang="ko-KR" sz="2000" dirty="0"/>
              <a:t>, </a:t>
            </a:r>
            <a:r>
              <a:rPr lang="ko-KR" altLang="en-US" sz="2000" dirty="0"/>
              <a:t>사업단으로 연락 바람</a:t>
            </a:r>
            <a:r>
              <a:rPr lang="en-US" altLang="ko-KR" sz="2000" dirty="0"/>
              <a:t>.</a:t>
            </a:r>
          </a:p>
          <a:p>
            <a:r>
              <a:rPr lang="en-US" altLang="ko-KR" sz="2000" dirty="0"/>
              <a:t>051-320-4217</a:t>
            </a:r>
          </a:p>
          <a:p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903661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9. </a:t>
            </a:r>
            <a:r>
              <a:rPr lang="ko-KR" altLang="en-US" dirty="0"/>
              <a:t>문의</a:t>
            </a:r>
          </a:p>
        </p:txBody>
      </p:sp>
      <p:sp>
        <p:nvSpPr>
          <p:cNvPr id="5" name="부제목 4"/>
          <p:cNvSpPr>
            <a:spLocks noGrp="1"/>
          </p:cNvSpPr>
          <p:nvPr>
            <p:ph idx="1"/>
          </p:nvPr>
        </p:nvSpPr>
        <p:spPr>
          <a:xfrm>
            <a:off x="341081" y="2473956"/>
            <a:ext cx="8461834" cy="3636510"/>
          </a:xfrm>
        </p:spPr>
        <p:txBody>
          <a:bodyPr>
            <a:noAutofit/>
          </a:bodyPr>
          <a:lstStyle/>
          <a:p>
            <a:pPr fontAlgn="base"/>
            <a:r>
              <a:rPr lang="en-US" altLang="ko-KR" sz="2000" dirty="0"/>
              <a:t>SW</a:t>
            </a:r>
            <a:r>
              <a:rPr lang="ko-KR" altLang="en-US" sz="2000" dirty="0"/>
              <a:t>중심대학사업단</a:t>
            </a:r>
            <a:r>
              <a:rPr lang="en-US" altLang="ko-KR" sz="2000" dirty="0"/>
              <a:t>(</a:t>
            </a:r>
            <a:r>
              <a:rPr lang="ko-KR" altLang="en-US" sz="2000" dirty="0"/>
              <a:t>전화</a:t>
            </a:r>
            <a:r>
              <a:rPr lang="en-US" altLang="ko-KR" sz="2000" dirty="0"/>
              <a:t>: 051-320-4217, 09:00~15:00)</a:t>
            </a:r>
            <a:endParaRPr lang="ko-KR" altLang="en-US" sz="2000" dirty="0"/>
          </a:p>
          <a:p>
            <a:pPr fontAlgn="base"/>
            <a:r>
              <a:rPr lang="en-US" altLang="ko-KR" sz="2000" dirty="0"/>
              <a:t>E-mail: kimgayoung@gdsu.dongseo.ac.kr</a:t>
            </a:r>
            <a:endParaRPr lang="ko-KR" altLang="en-US" sz="2000" dirty="0"/>
          </a:p>
          <a:p>
            <a:pPr fontAlgn="base"/>
            <a:r>
              <a:rPr lang="ko-KR" altLang="en-US" sz="2000" dirty="0"/>
              <a:t>종합보고서 </a:t>
            </a:r>
            <a:r>
              <a:rPr lang="ko-KR" altLang="en-US" sz="2000" dirty="0" err="1"/>
              <a:t>제출처</a:t>
            </a:r>
            <a:r>
              <a:rPr lang="en-US" altLang="ko-KR" sz="2000" dirty="0"/>
              <a:t>: </a:t>
            </a:r>
            <a:r>
              <a:rPr lang="ko-KR" altLang="en-US" sz="2000" dirty="0" err="1"/>
              <a:t>뉴밀레니엄관</a:t>
            </a:r>
            <a:r>
              <a:rPr lang="ko-KR" altLang="en-US" sz="2000" dirty="0"/>
              <a:t> </a:t>
            </a:r>
            <a:r>
              <a:rPr lang="en-US" altLang="ko-KR" sz="2000" dirty="0"/>
              <a:t>2</a:t>
            </a:r>
            <a:r>
              <a:rPr lang="ko-KR" altLang="en-US" sz="2000" dirty="0"/>
              <a:t>층 </a:t>
            </a:r>
            <a:r>
              <a:rPr lang="en-US" altLang="ko-KR" sz="2000" dirty="0"/>
              <a:t>SW</a:t>
            </a:r>
            <a:r>
              <a:rPr lang="ko-KR" altLang="en-US" sz="2000" dirty="0"/>
              <a:t>중심대학사업단</a:t>
            </a:r>
          </a:p>
          <a:p>
            <a:pPr fontAlgn="base"/>
            <a:r>
              <a:rPr lang="ko-KR" altLang="en-US" dirty="0"/>
              <a:t>* 제출가능시간</a:t>
            </a:r>
            <a:r>
              <a:rPr lang="en-US" altLang="ko-KR" dirty="0"/>
              <a:t>: 09:00~15:00(</a:t>
            </a:r>
            <a:r>
              <a:rPr lang="ko-KR" altLang="en-US" dirty="0"/>
              <a:t>점심시간 제외</a:t>
            </a:r>
            <a:r>
              <a:rPr lang="en-US" altLang="ko-KR" dirty="0"/>
              <a:t>: 12:00~13:00)</a:t>
            </a:r>
            <a:endParaRPr lang="ko-KR" altLang="en-US" dirty="0"/>
          </a:p>
          <a:p>
            <a:pPr fontAlgn="base"/>
            <a:r>
              <a:rPr lang="ko-KR" altLang="en-US" dirty="0"/>
              <a:t>* 특수한 경우는 제출 가능합니다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12117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명언">
  <a:themeElements>
    <a:clrScheme name="명언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명언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명언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ACECE1E4-636E-48DB-87ED-4A76DC93378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TM03457503[[fn=명언]]</Template>
  <TotalTime>271</TotalTime>
  <Words>742</Words>
  <Application>Microsoft Office PowerPoint</Application>
  <PresentationFormat>화면 슬라이드 쇼(4:3)</PresentationFormat>
  <Paragraphs>74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맑은 고딕</vt:lpstr>
      <vt:lpstr>Century Gothic</vt:lpstr>
      <vt:lpstr>Trebuchet MS</vt:lpstr>
      <vt:lpstr>Wingdings</vt:lpstr>
      <vt:lpstr>Wingdings 2</vt:lpstr>
      <vt:lpstr>명언</vt:lpstr>
      <vt:lpstr>SW중심대학사업단 2020학년도  하계 국내인턴십 안내</vt:lpstr>
      <vt:lpstr>1.목적</vt:lpstr>
      <vt:lpstr>2.개요</vt:lpstr>
      <vt:lpstr>3. 진행절차</vt:lpstr>
      <vt:lpstr>4. 지원내용</vt:lpstr>
      <vt:lpstr>4. 지원내용-지급제한</vt:lpstr>
      <vt:lpstr>4. 지원내용-지급방법</vt:lpstr>
      <vt:lpstr>5. 제출서류(2020.08.10.(월)~2020.08.12.(수))</vt:lpstr>
      <vt:lpstr>6. 기타주의사항</vt:lpstr>
      <vt:lpstr>7. 오픈채팅방(현장근무)</vt:lpstr>
      <vt:lpstr>7. 오픈채팅방(재택근무)</vt:lpstr>
      <vt:lpstr>8. 현장실습 보고서  </vt:lpstr>
      <vt:lpstr>9. 문의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SW중심대학사업단 2020학년도 하계 국내인턴십 안내</dc:title>
  <dc:creator>user</dc:creator>
  <cp:lastModifiedBy>user</cp:lastModifiedBy>
  <cp:revision>33</cp:revision>
  <dcterms:created xsi:type="dcterms:W3CDTF">2020-07-07T13:49:46Z</dcterms:created>
  <dcterms:modified xsi:type="dcterms:W3CDTF">2020-07-08T04:02:39Z</dcterms:modified>
</cp:coreProperties>
</file>